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29"/>
  </p:notesMasterIdLst>
  <p:sldIdLst>
    <p:sldId id="256" r:id="rId2"/>
    <p:sldId id="284" r:id="rId3"/>
    <p:sldId id="294" r:id="rId4"/>
    <p:sldId id="295" r:id="rId5"/>
    <p:sldId id="296" r:id="rId6"/>
    <p:sldId id="297" r:id="rId7"/>
    <p:sldId id="298" r:id="rId8"/>
    <p:sldId id="299" r:id="rId9"/>
    <p:sldId id="300" r:id="rId10"/>
    <p:sldId id="301" r:id="rId11"/>
    <p:sldId id="302" r:id="rId12"/>
    <p:sldId id="303" r:id="rId13"/>
    <p:sldId id="304" r:id="rId14"/>
    <p:sldId id="305" r:id="rId15"/>
    <p:sldId id="306" r:id="rId16"/>
    <p:sldId id="307" r:id="rId17"/>
    <p:sldId id="308" r:id="rId18"/>
    <p:sldId id="309" r:id="rId19"/>
    <p:sldId id="310" r:id="rId20"/>
    <p:sldId id="311" r:id="rId21"/>
    <p:sldId id="312" r:id="rId22"/>
    <p:sldId id="313" r:id="rId23"/>
    <p:sldId id="314" r:id="rId24"/>
    <p:sldId id="315" r:id="rId25"/>
    <p:sldId id="316" r:id="rId26"/>
    <p:sldId id="292" r:id="rId27"/>
    <p:sldId id="293" r:id="rId2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Rockwell"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Rockwel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Rockwel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Rockwel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Rockwell" charset="0"/>
        <a:ea typeface="ＭＳ Ｐゴシック" charset="-128"/>
        <a:cs typeface="+mn-cs"/>
      </a:defRPr>
    </a:lvl5pPr>
    <a:lvl6pPr marL="2286000" algn="l" defTabSz="914400" rtl="0" eaLnBrk="1" latinLnBrk="0" hangingPunct="1">
      <a:defRPr kern="1200">
        <a:solidFill>
          <a:schemeClr val="tx1"/>
        </a:solidFill>
        <a:latin typeface="Rockwell" charset="0"/>
        <a:ea typeface="ＭＳ Ｐゴシック" charset="-128"/>
        <a:cs typeface="+mn-cs"/>
      </a:defRPr>
    </a:lvl6pPr>
    <a:lvl7pPr marL="2743200" algn="l" defTabSz="914400" rtl="0" eaLnBrk="1" latinLnBrk="0" hangingPunct="1">
      <a:defRPr kern="1200">
        <a:solidFill>
          <a:schemeClr val="tx1"/>
        </a:solidFill>
        <a:latin typeface="Rockwell" charset="0"/>
        <a:ea typeface="ＭＳ Ｐゴシック" charset="-128"/>
        <a:cs typeface="+mn-cs"/>
      </a:defRPr>
    </a:lvl7pPr>
    <a:lvl8pPr marL="3200400" algn="l" defTabSz="914400" rtl="0" eaLnBrk="1" latinLnBrk="0" hangingPunct="1">
      <a:defRPr kern="1200">
        <a:solidFill>
          <a:schemeClr val="tx1"/>
        </a:solidFill>
        <a:latin typeface="Rockwell" charset="0"/>
        <a:ea typeface="ＭＳ Ｐゴシック" charset="-128"/>
        <a:cs typeface="+mn-cs"/>
      </a:defRPr>
    </a:lvl8pPr>
    <a:lvl9pPr marL="3657600" algn="l" defTabSz="914400" rtl="0" eaLnBrk="1" latinLnBrk="0" hangingPunct="1">
      <a:defRPr kern="1200">
        <a:solidFill>
          <a:schemeClr val="tx1"/>
        </a:solidFill>
        <a:latin typeface="Rockwell" charset="0"/>
        <a:ea typeface="ＭＳ Ｐゴシック" charset="-128"/>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8E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66"/>
    <p:restoredTop sz="96405"/>
  </p:normalViewPr>
  <p:slideViewPr>
    <p:cSldViewPr snapToGrid="0" snapToObjects="1">
      <p:cViewPr varScale="1">
        <p:scale>
          <a:sx n="87" d="100"/>
          <a:sy n="87" d="100"/>
        </p:scale>
        <p:origin x="-31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6DCD75-B175-5F41-9F4D-1CC6013C3AA4}" type="datetimeFigureOut">
              <a:rPr lang="en-US" smtClean="0"/>
              <a:t>10/2/18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2F719-C3F5-6647-A112-591B77A9E7B8}" type="slidenum">
              <a:rPr lang="en-US" smtClean="0"/>
              <a:t>‹#›</a:t>
            </a:fld>
            <a:endParaRPr lang="en-US"/>
          </a:p>
        </p:txBody>
      </p:sp>
    </p:spTree>
    <p:extLst>
      <p:ext uri="{BB962C8B-B14F-4D97-AF65-F5344CB8AC3E}">
        <p14:creationId xmlns:p14="http://schemas.microsoft.com/office/powerpoint/2010/main" val="978959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EA550C-B66B-1445-8389-81BBA0ADABE7}" type="slidenum">
              <a:rPr lang="en-US" smtClean="0"/>
              <a:pPr>
                <a:defRPr/>
              </a:pPr>
              <a:t>2</a:t>
            </a:fld>
            <a:endParaRPr lang="en-US"/>
          </a:p>
        </p:txBody>
      </p:sp>
    </p:spTree>
    <p:extLst>
      <p:ext uri="{BB962C8B-B14F-4D97-AF65-F5344CB8AC3E}">
        <p14:creationId xmlns:p14="http://schemas.microsoft.com/office/powerpoint/2010/main" val="1808606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Has anyone here</a:t>
            </a:r>
            <a:r>
              <a:rPr lang="en-US" baseline="0" dirty="0" smtClean="0"/>
              <a:t> heard of Partnership Plus?</a:t>
            </a:r>
          </a:p>
          <a:p>
            <a:r>
              <a:rPr lang="en-US" baseline="0" dirty="0" smtClean="0"/>
              <a:t>What can you tell me about it?</a:t>
            </a:r>
            <a:endParaRPr lang="en-US" dirty="0"/>
          </a:p>
        </p:txBody>
      </p:sp>
      <p:sp>
        <p:nvSpPr>
          <p:cNvPr id="4" name="Slide Number Placeholder 3"/>
          <p:cNvSpPr>
            <a:spLocks noGrp="1"/>
          </p:cNvSpPr>
          <p:nvPr>
            <p:ph type="sldNum" sz="quarter" idx="10"/>
          </p:nvPr>
        </p:nvSpPr>
        <p:spPr/>
        <p:txBody>
          <a:bodyPr/>
          <a:lstStyle/>
          <a:p>
            <a:fld id="{B55CC591-DFDB-3445-9C15-F4FFC5D862A7}" type="slidenum">
              <a:rPr lang="en-US" smtClean="0"/>
              <a:t>3</a:t>
            </a:fld>
            <a:endParaRPr lang="en-US"/>
          </a:p>
        </p:txBody>
      </p:sp>
    </p:spTree>
    <p:extLst>
      <p:ext uri="{BB962C8B-B14F-4D97-AF65-F5344CB8AC3E}">
        <p14:creationId xmlns:p14="http://schemas.microsoft.com/office/powerpoint/2010/main" val="33490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SGA is the annually calculated threshold</a:t>
            </a:r>
            <a:r>
              <a:rPr lang="en-US" baseline="0" dirty="0" smtClean="0"/>
              <a:t> </a:t>
            </a:r>
          </a:p>
          <a:p>
            <a:r>
              <a:rPr lang="en-US" baseline="0" dirty="0" smtClean="0"/>
              <a:t>For 2018 it is $1,180 for non-blind ($1970 for blind)</a:t>
            </a:r>
            <a:endParaRPr lang="en-US" dirty="0"/>
          </a:p>
        </p:txBody>
      </p:sp>
      <p:sp>
        <p:nvSpPr>
          <p:cNvPr id="4" name="Slide Number Placeholder 3"/>
          <p:cNvSpPr>
            <a:spLocks noGrp="1"/>
          </p:cNvSpPr>
          <p:nvPr>
            <p:ph type="sldNum" sz="quarter" idx="10"/>
          </p:nvPr>
        </p:nvSpPr>
        <p:spPr/>
        <p:txBody>
          <a:bodyPr/>
          <a:lstStyle/>
          <a:p>
            <a:fld id="{B55CC591-DFDB-3445-9C15-F4FFC5D862A7}" type="slidenum">
              <a:rPr lang="en-US" smtClean="0"/>
              <a:t>5</a:t>
            </a:fld>
            <a:endParaRPr lang="en-US"/>
          </a:p>
        </p:txBody>
      </p:sp>
    </p:spTree>
    <p:extLst>
      <p:ext uri="{BB962C8B-B14F-4D97-AF65-F5344CB8AC3E}">
        <p14:creationId xmlns:p14="http://schemas.microsoft.com/office/powerpoint/2010/main" val="2747236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SGA is the annually calculated threshold</a:t>
            </a:r>
            <a:r>
              <a:rPr lang="en-US" baseline="0" dirty="0" smtClean="0"/>
              <a:t> </a:t>
            </a:r>
          </a:p>
          <a:p>
            <a:r>
              <a:rPr lang="en-US" baseline="0" dirty="0" smtClean="0"/>
              <a:t>For 2018 it is $1,180 for non-blind ($1970 for blind)</a:t>
            </a:r>
            <a:endParaRPr lang="en-US" dirty="0"/>
          </a:p>
        </p:txBody>
      </p:sp>
      <p:sp>
        <p:nvSpPr>
          <p:cNvPr id="4" name="Slide Number Placeholder 3"/>
          <p:cNvSpPr>
            <a:spLocks noGrp="1"/>
          </p:cNvSpPr>
          <p:nvPr>
            <p:ph type="sldNum" sz="quarter" idx="10"/>
          </p:nvPr>
        </p:nvSpPr>
        <p:spPr/>
        <p:txBody>
          <a:bodyPr/>
          <a:lstStyle/>
          <a:p>
            <a:fld id="{B55CC591-DFDB-3445-9C15-F4FFC5D862A7}" type="slidenum">
              <a:rPr lang="en-US" smtClean="0"/>
              <a:t>6</a:t>
            </a:fld>
            <a:endParaRPr lang="en-US"/>
          </a:p>
        </p:txBody>
      </p:sp>
    </p:spTree>
    <p:extLst>
      <p:ext uri="{BB962C8B-B14F-4D97-AF65-F5344CB8AC3E}">
        <p14:creationId xmlns:p14="http://schemas.microsoft.com/office/powerpoint/2010/main" val="2747236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SGA is the annually calculated threshold</a:t>
            </a:r>
            <a:r>
              <a:rPr lang="en-US" baseline="0" dirty="0" smtClean="0"/>
              <a:t> </a:t>
            </a:r>
          </a:p>
          <a:p>
            <a:r>
              <a:rPr lang="en-US" baseline="0" dirty="0" smtClean="0"/>
              <a:t>For 2018 it is $1,180 for non-blind ($1970 for blind)</a:t>
            </a:r>
            <a:endParaRPr lang="en-US" dirty="0" smtClean="0"/>
          </a:p>
          <a:p>
            <a:endParaRPr lang="en-US" dirty="0"/>
          </a:p>
        </p:txBody>
      </p:sp>
      <p:sp>
        <p:nvSpPr>
          <p:cNvPr id="4" name="Slide Number Placeholder 3"/>
          <p:cNvSpPr>
            <a:spLocks noGrp="1"/>
          </p:cNvSpPr>
          <p:nvPr>
            <p:ph type="sldNum" sz="quarter" idx="10"/>
          </p:nvPr>
        </p:nvSpPr>
        <p:spPr/>
        <p:txBody>
          <a:bodyPr/>
          <a:lstStyle/>
          <a:p>
            <a:fld id="{B55CC591-DFDB-3445-9C15-F4FFC5D862A7}" type="slidenum">
              <a:rPr lang="en-US" smtClean="0"/>
              <a:t>15</a:t>
            </a:fld>
            <a:endParaRPr lang="en-US"/>
          </a:p>
        </p:txBody>
      </p:sp>
    </p:spTree>
    <p:extLst>
      <p:ext uri="{BB962C8B-B14F-4D97-AF65-F5344CB8AC3E}">
        <p14:creationId xmlns:p14="http://schemas.microsoft.com/office/powerpoint/2010/main" val="1608230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SGA is the annually calculated threshold</a:t>
            </a:r>
            <a:r>
              <a:rPr lang="en-US" baseline="0" dirty="0" smtClean="0"/>
              <a:t> </a:t>
            </a:r>
          </a:p>
          <a:p>
            <a:r>
              <a:rPr lang="en-US" baseline="0" dirty="0" smtClean="0"/>
              <a:t>For 2018 it is $1,180 for non-blind ($1970 for blind)</a:t>
            </a:r>
            <a:endParaRPr lang="en-US" dirty="0" smtClean="0"/>
          </a:p>
          <a:p>
            <a:endParaRPr lang="en-US" dirty="0"/>
          </a:p>
        </p:txBody>
      </p:sp>
      <p:sp>
        <p:nvSpPr>
          <p:cNvPr id="4" name="Slide Number Placeholder 3"/>
          <p:cNvSpPr>
            <a:spLocks noGrp="1"/>
          </p:cNvSpPr>
          <p:nvPr>
            <p:ph type="sldNum" sz="quarter" idx="10"/>
          </p:nvPr>
        </p:nvSpPr>
        <p:spPr/>
        <p:txBody>
          <a:bodyPr/>
          <a:lstStyle/>
          <a:p>
            <a:fld id="{B55CC591-DFDB-3445-9C15-F4FFC5D862A7}" type="slidenum">
              <a:rPr lang="en-US" smtClean="0"/>
              <a:t>16</a:t>
            </a:fld>
            <a:endParaRPr lang="en-US"/>
          </a:p>
        </p:txBody>
      </p:sp>
    </p:spTree>
    <p:extLst>
      <p:ext uri="{BB962C8B-B14F-4D97-AF65-F5344CB8AC3E}">
        <p14:creationId xmlns:p14="http://schemas.microsoft.com/office/powerpoint/2010/main" val="2576550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EA550C-B66B-1445-8389-81BBA0ADABE7}" type="slidenum">
              <a:rPr lang="en-US" smtClean="0"/>
              <a:pPr>
                <a:defRPr/>
              </a:pPr>
              <a:t>26</a:t>
            </a:fld>
            <a:endParaRPr lang="en-US" dirty="0"/>
          </a:p>
        </p:txBody>
      </p:sp>
    </p:spTree>
    <p:extLst>
      <p:ext uri="{BB962C8B-B14F-4D97-AF65-F5344CB8AC3E}">
        <p14:creationId xmlns:p14="http://schemas.microsoft.com/office/powerpoint/2010/main" val="1886086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 Id="rId3"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257800"/>
            <a:ext cx="6959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0" y="2163763"/>
            <a:ext cx="6858000" cy="1827394"/>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4008250"/>
            <a:ext cx="6858000" cy="124954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0901" y="195263"/>
            <a:ext cx="7442200" cy="1968500"/>
          </a:xfrm>
          <a:prstGeom prst="rect">
            <a:avLst/>
          </a:prstGeom>
        </p:spPr>
      </p:pic>
      <p:sp>
        <p:nvSpPr>
          <p:cNvPr id="8" name="Rectangle 7"/>
          <p:cNvSpPr/>
          <p:nvPr userDrawn="1"/>
        </p:nvSpPr>
        <p:spPr>
          <a:xfrm>
            <a:off x="0" y="0"/>
            <a:ext cx="9144000" cy="174812"/>
          </a:xfrm>
          <a:prstGeom prst="rect">
            <a:avLst/>
          </a:prstGeom>
          <a:solidFill>
            <a:srgbClr val="4C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rot="5400000">
            <a:off x="5627594" y="3341596"/>
            <a:ext cx="6857999" cy="174812"/>
          </a:xfrm>
          <a:prstGeom prst="rect">
            <a:avLst/>
          </a:prstGeom>
          <a:solidFill>
            <a:srgbClr val="4C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rot="16200000">
            <a:off x="-3254187" y="3428999"/>
            <a:ext cx="6683188" cy="174813"/>
          </a:xfrm>
          <a:prstGeom prst="rect">
            <a:avLst/>
          </a:prstGeom>
          <a:solidFill>
            <a:srgbClr val="4C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88" y="6683188"/>
            <a:ext cx="9144000" cy="174812"/>
          </a:xfrm>
          <a:prstGeom prst="rect">
            <a:avLst/>
          </a:prstGeom>
          <a:solidFill>
            <a:srgbClr val="4C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440485"/>
      </p:ext>
    </p:extLst>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176B9B0-3F99-6943-BA95-C96FEA21B086}" type="datetimeFigureOut">
              <a:rPr lang="en-US"/>
              <a:pPr>
                <a:defRPr/>
              </a:pPr>
              <a:t>10/2/18</a:t>
            </a:fld>
            <a:endParaRPr lang="en-US"/>
          </a:p>
        </p:txBody>
      </p:sp>
      <p:sp>
        <p:nvSpPr>
          <p:cNvPr id="5" name="Slide Number Placeholder 5"/>
          <p:cNvSpPr>
            <a:spLocks noGrp="1"/>
          </p:cNvSpPr>
          <p:nvPr>
            <p:ph type="sldNum" sz="quarter" idx="11"/>
          </p:nvPr>
        </p:nvSpPr>
        <p:spPr>
          <a:xfrm>
            <a:off x="7893050" y="6356350"/>
            <a:ext cx="622300" cy="365125"/>
          </a:xfrm>
          <a:prstGeom prst="rect">
            <a:avLst/>
          </a:prstGeom>
        </p:spPr>
        <p:txBody>
          <a:bodyPr/>
          <a:lstStyle>
            <a:lvl1pPr>
              <a:defRPr/>
            </a:lvl1pPr>
          </a:lstStyle>
          <a:p>
            <a:pPr>
              <a:defRPr/>
            </a:pPr>
            <a:fld id="{FBB0E5BD-F061-944D-A3F0-D9E07E9BC577}" type="slidenum">
              <a:rPr lang="en-US"/>
              <a:pPr>
                <a:defRPr/>
              </a:pPr>
              <a:t>‹#›</a:t>
            </a:fld>
            <a:endParaRPr lang="en-US"/>
          </a:p>
        </p:txBody>
      </p:sp>
    </p:spTree>
    <p:extLst>
      <p:ext uri="{BB962C8B-B14F-4D97-AF65-F5344CB8AC3E}">
        <p14:creationId xmlns:p14="http://schemas.microsoft.com/office/powerpoint/2010/main" val="1358314200"/>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89F95EC-9572-F443-9355-EB10DB901365}" type="datetimeFigureOut">
              <a:rPr lang="en-US"/>
              <a:pPr>
                <a:defRPr/>
              </a:pPr>
              <a:t>10/2/18</a:t>
            </a:fld>
            <a:endParaRPr lang="en-US"/>
          </a:p>
        </p:txBody>
      </p:sp>
      <p:sp>
        <p:nvSpPr>
          <p:cNvPr id="5" name="Slide Number Placeholder 5"/>
          <p:cNvSpPr>
            <a:spLocks noGrp="1"/>
          </p:cNvSpPr>
          <p:nvPr>
            <p:ph type="sldNum" sz="quarter" idx="11"/>
          </p:nvPr>
        </p:nvSpPr>
        <p:spPr>
          <a:xfrm>
            <a:off x="7893050" y="6356350"/>
            <a:ext cx="622300" cy="365125"/>
          </a:xfrm>
          <a:prstGeom prst="rect">
            <a:avLst/>
          </a:prstGeom>
        </p:spPr>
        <p:txBody>
          <a:bodyPr/>
          <a:lstStyle>
            <a:lvl1pPr>
              <a:defRPr/>
            </a:lvl1pPr>
          </a:lstStyle>
          <a:p>
            <a:pPr>
              <a:defRPr/>
            </a:pPr>
            <a:fld id="{F52A9131-3AB1-9444-BDFE-CFEFE384D38C}" type="slidenum">
              <a:rPr lang="en-US"/>
              <a:pPr>
                <a:defRPr/>
              </a:pPr>
              <a:t>‹#›</a:t>
            </a:fld>
            <a:endParaRPr lang="en-US"/>
          </a:p>
        </p:txBody>
      </p:sp>
    </p:spTree>
    <p:extLst>
      <p:ext uri="{BB962C8B-B14F-4D97-AF65-F5344CB8AC3E}">
        <p14:creationId xmlns:p14="http://schemas.microsoft.com/office/powerpoint/2010/main" val="1435591790"/>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00" y="6237288"/>
            <a:ext cx="13843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sz="3600" b="1" i="0">
                <a:latin typeface="+mj-lt"/>
                <a:ea typeface="Cambria" charset="0"/>
                <a:cs typeface="Cambria"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a:xfrm>
            <a:off x="628650" y="6356350"/>
            <a:ext cx="755650" cy="365125"/>
          </a:xfrm>
        </p:spPr>
        <p:txBody>
          <a:bodyPr/>
          <a:lstStyle>
            <a:lvl1pPr>
              <a:defRPr/>
            </a:lvl1pPr>
          </a:lstStyle>
          <a:p>
            <a:pPr>
              <a:defRPr/>
            </a:pPr>
            <a:fld id="{483C4B04-5C7F-F740-9218-ACEB5F53721D}" type="datetimeFigureOut">
              <a:rPr lang="en-US"/>
              <a:pPr>
                <a:defRPr/>
              </a:pPr>
              <a:t>10/2/18</a:t>
            </a:fld>
            <a:endParaRPr lang="en-US"/>
          </a:p>
        </p:txBody>
      </p:sp>
      <p:sp>
        <p:nvSpPr>
          <p:cNvPr id="6" name="Slide Number Placeholder 5"/>
          <p:cNvSpPr>
            <a:spLocks noGrp="1"/>
          </p:cNvSpPr>
          <p:nvPr>
            <p:ph type="sldNum" sz="quarter" idx="11"/>
          </p:nvPr>
        </p:nvSpPr>
        <p:spPr>
          <a:xfrm>
            <a:off x="7759700" y="6356350"/>
            <a:ext cx="755650" cy="365125"/>
          </a:xfrm>
          <a:prstGeom prst="rect">
            <a:avLst/>
          </a:prstGeom>
        </p:spPr>
        <p:txBody>
          <a:bodyPr/>
          <a:lstStyle>
            <a:lvl1pPr>
              <a:defRPr/>
            </a:lvl1pPr>
          </a:lstStyle>
          <a:p>
            <a:pPr>
              <a:defRPr/>
            </a:pPr>
            <a:fld id="{00E437A0-C0FD-4E41-AD3B-C20390B36996}" type="slidenum">
              <a:rPr lang="en-US"/>
              <a:pPr>
                <a:defRPr/>
              </a:pPr>
              <a:t>‹#›</a:t>
            </a:fld>
            <a:endParaRPr lang="en-US"/>
          </a:p>
        </p:txBody>
      </p:sp>
    </p:spTree>
    <p:extLst>
      <p:ext uri="{BB962C8B-B14F-4D97-AF65-F5344CB8AC3E}">
        <p14:creationId xmlns:p14="http://schemas.microsoft.com/office/powerpoint/2010/main" val="1574296214"/>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6150" y="515938"/>
            <a:ext cx="6959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D25637C-DC01-B145-8381-07FB8424AE52}" type="datetimeFigureOut">
              <a:rPr lang="en-US"/>
              <a:pPr>
                <a:defRPr/>
              </a:pPr>
              <a:t>10/2/18</a:t>
            </a:fld>
            <a:endParaRPr lang="en-US"/>
          </a:p>
        </p:txBody>
      </p:sp>
      <p:sp>
        <p:nvSpPr>
          <p:cNvPr id="6" name="Slide Number Placeholder 5"/>
          <p:cNvSpPr>
            <a:spLocks noGrp="1"/>
          </p:cNvSpPr>
          <p:nvPr>
            <p:ph type="sldNum" sz="quarter" idx="11"/>
          </p:nvPr>
        </p:nvSpPr>
        <p:spPr>
          <a:xfrm>
            <a:off x="7893050" y="6356350"/>
            <a:ext cx="622300" cy="365125"/>
          </a:xfrm>
          <a:prstGeom prst="rect">
            <a:avLst/>
          </a:prstGeom>
        </p:spPr>
        <p:txBody>
          <a:bodyPr/>
          <a:lstStyle>
            <a:lvl1pPr>
              <a:defRPr/>
            </a:lvl1pPr>
          </a:lstStyle>
          <a:p>
            <a:pPr>
              <a:defRPr/>
            </a:pPr>
            <a:fld id="{B3B8B80B-5C90-B547-8789-F10E3D2D43B8}" type="slidenum">
              <a:rPr lang="en-US"/>
              <a:pPr>
                <a:defRPr/>
              </a:pPr>
              <a:t>‹#›</a:t>
            </a:fld>
            <a:endParaRPr lang="en-US"/>
          </a:p>
        </p:txBody>
      </p:sp>
    </p:spTree>
    <p:extLst>
      <p:ext uri="{BB962C8B-B14F-4D97-AF65-F5344CB8AC3E}">
        <p14:creationId xmlns:p14="http://schemas.microsoft.com/office/powerpoint/2010/main" val="50454011"/>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D24607D-62D3-2243-85E4-DF7529416F1E}" type="datetimeFigureOut">
              <a:rPr lang="en-US"/>
              <a:pPr>
                <a:defRPr/>
              </a:pPr>
              <a:t>10/2/18</a:t>
            </a:fld>
            <a:endParaRPr lang="en-US"/>
          </a:p>
        </p:txBody>
      </p:sp>
      <p:pic>
        <p:nvPicPr>
          <p:cNvPr id="7"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59700" y="6237288"/>
            <a:ext cx="13843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5548062"/>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BC375D-198D-CF4F-9523-B3CA07D7E329}" type="datetimeFigureOut">
              <a:rPr lang="en-US"/>
              <a:pPr>
                <a:defRPr/>
              </a:pPr>
              <a:t>10/2/18</a:t>
            </a:fld>
            <a:endParaRPr lang="en-US"/>
          </a:p>
        </p:txBody>
      </p:sp>
      <p:pic>
        <p:nvPicPr>
          <p:cNvPr id="9"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59700" y="6237288"/>
            <a:ext cx="13843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070390"/>
      </p:ext>
    </p:extLst>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819C69B-9861-FE41-B8A5-6A31A7398387}" type="datetimeFigureOut">
              <a:rPr lang="en-US"/>
              <a:pPr>
                <a:defRPr/>
              </a:pPr>
              <a:t>10/2/18</a:t>
            </a:fld>
            <a:endParaRPr lang="en-US"/>
          </a:p>
        </p:txBody>
      </p:sp>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59700" y="6237288"/>
            <a:ext cx="13843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031698"/>
      </p:ext>
    </p:extLst>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DE051B7-AC8C-564F-B6A7-00CF0A468F7B}" type="datetimeFigureOut">
              <a:rPr lang="en-US"/>
              <a:pPr>
                <a:defRPr/>
              </a:pPr>
              <a:t>10/2/18</a:t>
            </a:fld>
            <a:endParaRPr lang="en-US"/>
          </a:p>
        </p:txBody>
      </p:sp>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59700" y="6237288"/>
            <a:ext cx="13843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706389"/>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CC2710A4-64EB-3E45-8043-F6141DA8E7E9}" type="datetimeFigureOut">
              <a:rPr lang="en-US"/>
              <a:pPr>
                <a:defRPr/>
              </a:pPr>
              <a:t>10/2/18</a:t>
            </a:fld>
            <a:endParaRPr lang="en-US"/>
          </a:p>
        </p:txBody>
      </p:sp>
      <p:pic>
        <p:nvPicPr>
          <p:cNvPr id="7"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59700" y="6237288"/>
            <a:ext cx="13843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2005959"/>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3A1A6C2-C2AC-B845-B478-EC5892788346}" type="datetimeFigureOut">
              <a:rPr lang="en-US"/>
              <a:pPr>
                <a:defRPr/>
              </a:pPr>
              <a:t>10/2/18</a:t>
            </a:fld>
            <a:endParaRPr lang="en-US"/>
          </a:p>
        </p:txBody>
      </p:sp>
      <p:pic>
        <p:nvPicPr>
          <p:cNvPr id="7"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59700" y="6237288"/>
            <a:ext cx="13843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780111"/>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tif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635000" cy="365125"/>
          </a:xfrm>
          <a:prstGeom prst="rect">
            <a:avLst/>
          </a:prstGeom>
        </p:spPr>
        <p:txBody>
          <a:bodyPr vert="horz" lIns="91440" tIns="45720" rIns="91440" bIns="45720" rtlCol="0" anchor="ctr"/>
          <a:lstStyle>
            <a:lvl1pPr algn="l" eaLnBrk="1" hangingPunct="1">
              <a:defRPr sz="900" smtClean="0">
                <a:solidFill>
                  <a:schemeClr val="tx1">
                    <a:tint val="75000"/>
                  </a:schemeClr>
                </a:solidFill>
                <a:ea typeface="ＭＳ Ｐゴシック" charset="0"/>
                <a:cs typeface="ＭＳ Ｐゴシック" charset="0"/>
              </a:defRPr>
            </a:lvl1pPr>
          </a:lstStyle>
          <a:p>
            <a:pPr>
              <a:defRPr/>
            </a:pPr>
            <a:fld id="{19351C52-68D1-DA44-AFAC-E6FD2E9B668A}" type="datetimeFigureOut">
              <a:rPr lang="en-US"/>
              <a:pPr>
                <a:defRPr/>
              </a:pPr>
              <a:t>10/2/18</a:t>
            </a:fld>
            <a:endParaRPr lang="en-US"/>
          </a:p>
        </p:txBody>
      </p:sp>
      <p:pic>
        <p:nvPicPr>
          <p:cNvPr id="5" name="Picture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4950" y="6186301"/>
            <a:ext cx="6134100" cy="381000"/>
          </a:xfrm>
          <a:prstGeom prst="rect">
            <a:avLst/>
          </a:prstGeom>
        </p:spPr>
      </p:pic>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17" r:id="rId4"/>
    <p:sldLayoutId id="2147483818" r:id="rId5"/>
    <p:sldLayoutId id="2147483819" r:id="rId6"/>
    <p:sldLayoutId id="2147483820" r:id="rId7"/>
    <p:sldLayoutId id="2147483827" r:id="rId8"/>
    <p:sldLayoutId id="2147483821" r:id="rId9"/>
    <p:sldLayoutId id="2147483822" r:id="rId10"/>
    <p:sldLayoutId id="2147483823"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charset="0"/>
        </a:defRPr>
      </a:lvl2pPr>
      <a:lvl3pPr algn="l" defTabSz="685800" rtl="0" eaLnBrk="1" fontAlgn="base" hangingPunct="1">
        <a:lnSpc>
          <a:spcPct val="90000"/>
        </a:lnSpc>
        <a:spcBef>
          <a:spcPct val="0"/>
        </a:spcBef>
        <a:spcAft>
          <a:spcPct val="0"/>
        </a:spcAft>
        <a:defRPr sz="3300">
          <a:solidFill>
            <a:schemeClr val="tx1"/>
          </a:solidFill>
          <a:latin typeface="Calibri Light" charset="0"/>
        </a:defRPr>
      </a:lvl3pPr>
      <a:lvl4pPr algn="l" defTabSz="685800" rtl="0" eaLnBrk="1" fontAlgn="base" hangingPunct="1">
        <a:lnSpc>
          <a:spcPct val="90000"/>
        </a:lnSpc>
        <a:spcBef>
          <a:spcPct val="0"/>
        </a:spcBef>
        <a:spcAft>
          <a:spcPct val="0"/>
        </a:spcAft>
        <a:defRPr sz="3300">
          <a:solidFill>
            <a:schemeClr val="tx1"/>
          </a:solidFill>
          <a:latin typeface="Calibri Light" charset="0"/>
        </a:defRPr>
      </a:lvl4pPr>
      <a:lvl5pPr algn="l" defTabSz="685800" rtl="0" eaLnBrk="1" fontAlgn="base" hangingPunct="1">
        <a:lnSpc>
          <a:spcPct val="90000"/>
        </a:lnSpc>
        <a:spcBef>
          <a:spcPct val="0"/>
        </a:spcBef>
        <a:spcAft>
          <a:spcPct val="0"/>
        </a:spcAft>
        <a:defRPr sz="3300">
          <a:solidFill>
            <a:schemeClr val="tx1"/>
          </a:solidFill>
          <a:latin typeface="Calibri Light"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charset="0"/>
        </a:defRPr>
      </a:lvl9pPr>
    </p:titleStyle>
    <p:bodyStyle>
      <a:lvl1pPr marL="171450" indent="-171450" algn="l" defTabSz="685800"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openxmlformats.org/officeDocument/2006/relationships/hyperlink" Target="https://www.ssa.gov/work/enrfa.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yourtickettowork.ssa.gov/index.html" TargetMode="External"/><Relationship Id="rId4" Type="http://schemas.openxmlformats.org/officeDocument/2006/relationships/hyperlink" Target="https://yourtickettowork.ssa.gov/program-operations/partnership-plus.html" TargetMode="External"/><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mailto:russell.thelin@umb.edu" TargetMode="External"/><Relationship Id="rId1" Type="http://schemas.openxmlformats.org/officeDocument/2006/relationships/slideLayout" Target="../slideLayouts/slideLayout7.xml"/><Relationship Id="rId2" Type="http://schemas.openxmlformats.org/officeDocument/2006/relationships/image" Target="../media/image2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ctrTitle"/>
          </p:nvPr>
        </p:nvSpPr>
        <p:spPr>
          <a:xfrm>
            <a:off x="1143000" y="2228883"/>
            <a:ext cx="6858000" cy="1827394"/>
          </a:xfrm>
        </p:spPr>
        <p:txBody>
          <a:bodyPr/>
          <a:lstStyle/>
          <a:p>
            <a:r>
              <a:rPr lang="en-US" sz="4400" b="1" dirty="0">
                <a:latin typeface="Calibri"/>
                <a:cs typeface="Calibri"/>
              </a:rPr>
              <a:t>“</a:t>
            </a:r>
            <a:r>
              <a:rPr lang="en-US" sz="4400" b="1" dirty="0" smtClean="0">
                <a:latin typeface="Calibri"/>
                <a:cs typeface="Calibri"/>
              </a:rPr>
              <a:t>Jingle </a:t>
            </a:r>
            <a:r>
              <a:rPr lang="en-US" sz="4400" b="1" dirty="0">
                <a:latin typeface="Calibri"/>
                <a:cs typeface="Calibri"/>
              </a:rPr>
              <a:t>in the Pocket”</a:t>
            </a:r>
            <a:r>
              <a:rPr lang="en-US" sz="4400" dirty="0"/>
              <a:t/>
            </a:r>
            <a:br>
              <a:rPr lang="en-US" sz="4400" dirty="0"/>
            </a:br>
            <a:r>
              <a:rPr lang="en-US" sz="2800" b="1" dirty="0">
                <a:latin typeface="Times New Roman"/>
                <a:cs typeface="Times New Roman"/>
              </a:rPr>
              <a:t>How </a:t>
            </a:r>
            <a:r>
              <a:rPr lang="en-US" sz="2800" b="1" u="sng"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a:cs typeface="Times New Roman"/>
              </a:rPr>
              <a:t>Partnership Plus </a:t>
            </a:r>
            <a:r>
              <a:rPr lang="en-US" sz="2800" b="1" dirty="0">
                <a:latin typeface="Times New Roman"/>
                <a:cs typeface="Times New Roman"/>
              </a:rPr>
              <a:t>Can Help with IHE Program Sustainability</a:t>
            </a:r>
            <a:endParaRPr lang="en-US" altLang="en-US" sz="2800" dirty="0">
              <a:latin typeface="Calibri"/>
              <a:cs typeface="Calibri"/>
            </a:endParaRPr>
          </a:p>
        </p:txBody>
      </p:sp>
      <p:sp>
        <p:nvSpPr>
          <p:cNvPr id="6146" name="Subtitle 2"/>
          <p:cNvSpPr>
            <a:spLocks noGrp="1"/>
          </p:cNvSpPr>
          <p:nvPr>
            <p:ph type="subTitle" idx="1"/>
          </p:nvPr>
        </p:nvSpPr>
        <p:spPr bwMode="auto">
          <a:xfrm>
            <a:off x="1143000" y="4265391"/>
            <a:ext cx="6858000" cy="1106369"/>
          </a:xfrm>
        </p:spPr>
        <p:txBody>
          <a:bodyPr wrap="square" numCol="1" anchor="t" anchorCtr="0" compatLnSpc="1">
            <a:prstTxWarp prst="textNoShape">
              <a:avLst/>
            </a:prstTxWarp>
            <a:normAutofit fontScale="85000" lnSpcReduction="20000"/>
          </a:bodyPr>
          <a:lstStyle/>
          <a:p>
            <a:r>
              <a:rPr lang="en-US" altLang="en-US" sz="2800" dirty="0" smtClean="0"/>
              <a:t>2018 </a:t>
            </a:r>
            <a:r>
              <a:rPr lang="en-US" altLang="en-US" sz="2800" dirty="0" smtClean="0"/>
              <a:t>State of the Art Conference</a:t>
            </a:r>
            <a:endParaRPr lang="en-US" altLang="en-US" sz="2800" dirty="0" smtClean="0"/>
          </a:p>
          <a:p>
            <a:r>
              <a:rPr lang="en-US" altLang="en-US" sz="2800" dirty="0" smtClean="0"/>
              <a:t>Syracuse, NY</a:t>
            </a:r>
            <a:endParaRPr lang="en-US" altLang="en-US" sz="2800" dirty="0" smtClean="0"/>
          </a:p>
          <a:p>
            <a:r>
              <a:rPr lang="en-US" altLang="en-US" sz="2800" dirty="0" smtClean="0"/>
              <a:t>October 2018</a:t>
            </a:r>
            <a:endParaRPr lang="en-US" altLang="en-US" sz="2800"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5222"/>
            <a:ext cx="8229600" cy="1325563"/>
          </a:xfrm>
          <a:solidFill>
            <a:schemeClr val="tx2">
              <a:lumMod val="40000"/>
              <a:lumOff val="60000"/>
            </a:schemeClr>
          </a:solidFill>
        </p:spPr>
        <p:txBody>
          <a:bodyPr/>
          <a:lstStyle/>
          <a:p>
            <a:r>
              <a:rPr lang="en-US" dirty="0" smtClean="0"/>
              <a:t>Employment Network (EN)</a:t>
            </a:r>
            <a:endParaRPr lang="en-US" dirty="0"/>
          </a:p>
        </p:txBody>
      </p:sp>
      <p:pic>
        <p:nvPicPr>
          <p:cNvPr id="9" name="Content Placeholder 8" descr="mage result for images of a network"/>
          <p:cNvPicPr>
            <a:picLocks noGrp="1"/>
          </p:cNvPicPr>
          <p:nvPr>
            <p:ph idx="1"/>
          </p:nvPr>
        </p:nvPicPr>
        <p:blipFill>
          <a:blip r:embed="rId2">
            <a:extLst>
              <a:ext uri="{28A0092B-C50C-407E-A947-70E740481C1C}">
                <a14:useLocalDpi xmlns:a14="http://schemas.microsoft.com/office/drawing/2010/main" val="0"/>
              </a:ext>
            </a:extLst>
          </a:blip>
          <a:srcRect l="12119" r="12119"/>
          <a:stretch>
            <a:fillRect/>
          </a:stretch>
        </p:blipFill>
        <p:spPr bwMode="auto">
          <a:xfrm>
            <a:off x="457200" y="1312333"/>
            <a:ext cx="8229600" cy="4501446"/>
          </a:xfrm>
          <a:prstGeom prst="rect">
            <a:avLst/>
          </a:prstGeom>
          <a:noFill/>
          <a:ln>
            <a:noFill/>
          </a:ln>
        </p:spPr>
      </p:pic>
      <p:sp>
        <p:nvSpPr>
          <p:cNvPr id="10" name="TextBox 9"/>
          <p:cNvSpPr txBox="1"/>
          <p:nvPr/>
        </p:nvSpPr>
        <p:spPr>
          <a:xfrm>
            <a:off x="621220" y="1776236"/>
            <a:ext cx="7882580" cy="3416320"/>
          </a:xfrm>
          <a:prstGeom prst="rect">
            <a:avLst/>
          </a:prstGeom>
          <a:noFill/>
        </p:spPr>
        <p:txBody>
          <a:bodyPr wrap="square" rtlCol="0">
            <a:spAutoFit/>
          </a:bodyPr>
          <a:lstStyle/>
          <a:p>
            <a:r>
              <a:rPr lang="en-US" dirty="0" smtClean="0">
                <a:solidFill>
                  <a:schemeClr val="bg1"/>
                </a:solidFill>
              </a:rPr>
              <a:t>-</a:t>
            </a:r>
            <a:r>
              <a:rPr lang="en-US" sz="2400" b="1" dirty="0" smtClean="0">
                <a:solidFill>
                  <a:schemeClr val="bg1"/>
                </a:solidFill>
              </a:rPr>
              <a:t>Employment Network is an SSA approved designation, enabling entities to receive TTW financial incentives. </a:t>
            </a:r>
          </a:p>
          <a:p>
            <a:r>
              <a:rPr lang="en-US" sz="2400" b="1" dirty="0" smtClean="0">
                <a:solidFill>
                  <a:schemeClr val="bg1"/>
                </a:solidFill>
              </a:rPr>
              <a:t>-It is obtained by completing a request for application (RFA) form and submitting it to the SSA.</a:t>
            </a:r>
          </a:p>
          <a:p>
            <a:r>
              <a:rPr lang="en-US" sz="2400" b="1" dirty="0" smtClean="0">
                <a:solidFill>
                  <a:schemeClr val="bg1"/>
                </a:solidFill>
              </a:rPr>
              <a:t>-Businesses, non-VR agencies, non-profits, community rehabilitation programs, and colleges/universities (IHE programs) can all become EN’s</a:t>
            </a:r>
          </a:p>
          <a:p>
            <a:r>
              <a:rPr lang="en-US" sz="2400" b="1" dirty="0" smtClean="0">
                <a:solidFill>
                  <a:schemeClr val="bg1"/>
                </a:solidFill>
              </a:rPr>
              <a:t>-VR is an automatic EN (no application needed)</a:t>
            </a:r>
            <a:endParaRPr lang="en-US" sz="2400" b="1" dirty="0">
              <a:solidFill>
                <a:schemeClr val="bg2"/>
              </a:solidFill>
            </a:endParaRPr>
          </a:p>
        </p:txBody>
      </p:sp>
    </p:spTree>
    <p:extLst>
      <p:ext uri="{BB962C8B-B14F-4D97-AF65-F5344CB8AC3E}">
        <p14:creationId xmlns:p14="http://schemas.microsoft.com/office/powerpoint/2010/main" val="67467630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lumMod val="50000"/>
            </a:schemeClr>
          </a:solidFill>
        </p:spPr>
        <p:txBody>
          <a:bodyPr/>
          <a:lstStyle/>
          <a:p>
            <a:r>
              <a:rPr lang="en-US" dirty="0" smtClean="0"/>
              <a:t>Recapitulation so far,</a:t>
            </a:r>
            <a:endParaRPr lang="en-US" dirty="0"/>
          </a:p>
        </p:txBody>
      </p:sp>
      <p:sp>
        <p:nvSpPr>
          <p:cNvPr id="3" name="Content Placeholder 2"/>
          <p:cNvSpPr>
            <a:spLocks noGrp="1"/>
          </p:cNvSpPr>
          <p:nvPr>
            <p:ph idx="1"/>
          </p:nvPr>
        </p:nvSpPr>
        <p:spPr>
          <a:solidFill>
            <a:schemeClr val="bg2">
              <a:lumMod val="75000"/>
            </a:schemeClr>
          </a:solidFill>
        </p:spPr>
        <p:txBody>
          <a:bodyPr>
            <a:normAutofit/>
          </a:bodyPr>
          <a:lstStyle/>
          <a:p>
            <a:r>
              <a:rPr lang="en-US" dirty="0" smtClean="0"/>
              <a:t>Social Security operates a Ticket to Work program that incentivizes disability benefit recipients to return to work.</a:t>
            </a:r>
          </a:p>
          <a:p>
            <a:r>
              <a:rPr lang="en-US" dirty="0" smtClean="0"/>
              <a:t>SSA offers financial incentives to VR and others who help beneficiaries obtain Trial and SGA levels of employment earnings.</a:t>
            </a:r>
          </a:p>
          <a:p>
            <a:r>
              <a:rPr lang="en-US" dirty="0" smtClean="0"/>
              <a:t>In order to take advantage of these financial incentives, non-VR entities must become an approved Employment Network (EN).</a:t>
            </a:r>
          </a:p>
          <a:p>
            <a:r>
              <a:rPr lang="en-US" dirty="0" smtClean="0"/>
              <a:t>VR has the option of operating as an EN or not.</a:t>
            </a:r>
            <a:endParaRPr lang="en-US" dirty="0"/>
          </a:p>
        </p:txBody>
      </p:sp>
    </p:spTree>
    <p:extLst>
      <p:ext uri="{BB962C8B-B14F-4D97-AF65-F5344CB8AC3E}">
        <p14:creationId xmlns:p14="http://schemas.microsoft.com/office/powerpoint/2010/main" val="394671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normAutofit/>
          </a:bodyPr>
          <a:lstStyle/>
          <a:p>
            <a:r>
              <a:rPr lang="en-US" u="sng" dirty="0" smtClean="0"/>
              <a:t>Finally</a:t>
            </a:r>
            <a:r>
              <a:rPr lang="en-US" dirty="0" smtClean="0"/>
              <a:t>, let’s start talking </a:t>
            </a:r>
            <a:br>
              <a:rPr lang="en-US" dirty="0" smtClean="0"/>
            </a:br>
            <a:r>
              <a:rPr lang="en-US" dirty="0" smtClean="0"/>
              <a:t>Partnership Plus</a:t>
            </a:r>
            <a:endParaRPr lang="en-US" dirty="0"/>
          </a:p>
        </p:txBody>
      </p:sp>
      <p:sp>
        <p:nvSpPr>
          <p:cNvPr id="3" name="Content Placeholder 2"/>
          <p:cNvSpPr>
            <a:spLocks noGrp="1"/>
          </p:cNvSpPr>
          <p:nvPr>
            <p:ph idx="1"/>
          </p:nvPr>
        </p:nvSpPr>
        <p:spPr>
          <a:solidFill>
            <a:schemeClr val="accent6">
              <a:lumMod val="60000"/>
              <a:lumOff val="40000"/>
            </a:schemeClr>
          </a:solidFill>
        </p:spPr>
        <p:txBody>
          <a:bodyPr>
            <a:normAutofit/>
          </a:bodyPr>
          <a:lstStyle/>
          <a:p>
            <a:r>
              <a:rPr lang="en-US" sz="2400" dirty="0" smtClean="0"/>
              <a:t>Partnership Plus:</a:t>
            </a:r>
          </a:p>
          <a:p>
            <a:pPr lvl="1"/>
            <a:r>
              <a:rPr lang="en-US" sz="2400" dirty="0" smtClean="0"/>
              <a:t>Takes the TTW model we’ve discussed and enables a strategic partnership for sharing services provision and output/outcome rewards.</a:t>
            </a:r>
          </a:p>
          <a:p>
            <a:pPr lvl="1"/>
            <a:r>
              <a:rPr lang="en-US" sz="2400" dirty="0" smtClean="0"/>
              <a:t> Makes sense, as Inclusive </a:t>
            </a:r>
            <a:r>
              <a:rPr lang="en-US" sz="2400" dirty="0"/>
              <a:t>Higher Education (IHE) </a:t>
            </a:r>
            <a:r>
              <a:rPr lang="en-US" sz="2400" dirty="0" smtClean="0"/>
              <a:t>programs </a:t>
            </a:r>
            <a:r>
              <a:rPr lang="en-US" sz="2400" dirty="0"/>
              <a:t>and VR agencies share similar goals of serving SSA disability beneficiaries toward obtaining and sustaining employment. </a:t>
            </a:r>
            <a:endParaRPr lang="en-US" sz="2400" dirty="0" smtClean="0"/>
          </a:p>
          <a:p>
            <a:pPr lvl="1"/>
            <a:r>
              <a:rPr lang="en-US" sz="2400" dirty="0" smtClean="0"/>
              <a:t>Provides the option of IHE programs becoming an EN, unlocking collaboration with VR in an otherwise unavailable way.</a:t>
            </a:r>
          </a:p>
          <a:p>
            <a:endParaRPr lang="en-US" dirty="0"/>
          </a:p>
        </p:txBody>
      </p:sp>
    </p:spTree>
    <p:extLst>
      <p:ext uri="{BB962C8B-B14F-4D97-AF65-F5344CB8AC3E}">
        <p14:creationId xmlns:p14="http://schemas.microsoft.com/office/powerpoint/2010/main" val="70713296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solidFill>
            <a:schemeClr val="accent3">
              <a:lumMod val="40000"/>
              <a:lumOff val="60000"/>
            </a:schemeClr>
          </a:solidFill>
        </p:spPr>
        <p:txBody>
          <a:bodyPr/>
          <a:lstStyle/>
          <a:p>
            <a:r>
              <a:rPr lang="en-US" dirty="0" smtClean="0"/>
              <a:t>Partnership Plus</a:t>
            </a:r>
            <a:endParaRPr lang="en-US" dirty="0"/>
          </a:p>
        </p:txBody>
      </p:sp>
      <p:sp>
        <p:nvSpPr>
          <p:cNvPr id="10" name="Content Placeholder 9"/>
          <p:cNvSpPr>
            <a:spLocks noGrp="1"/>
          </p:cNvSpPr>
          <p:nvPr>
            <p:ph sz="half" idx="1"/>
          </p:nvPr>
        </p:nvSpPr>
        <p:spPr>
          <a:solidFill>
            <a:schemeClr val="accent3">
              <a:lumMod val="60000"/>
              <a:lumOff val="40000"/>
            </a:schemeClr>
          </a:solidFill>
        </p:spPr>
        <p:txBody>
          <a:bodyPr>
            <a:normAutofit/>
          </a:bodyPr>
          <a:lstStyle/>
          <a:p>
            <a:r>
              <a:rPr lang="en-US" dirty="0" smtClean="0"/>
              <a:t>Creates a coordinated system of services toward meeting employment potential of beneficiaries.</a:t>
            </a:r>
          </a:p>
          <a:p>
            <a:r>
              <a:rPr lang="en-US" dirty="0" smtClean="0"/>
              <a:t>Expands and improves communication between providers.</a:t>
            </a:r>
          </a:p>
          <a:p>
            <a:r>
              <a:rPr lang="en-US" dirty="0" smtClean="0"/>
              <a:t>Provides for sharing of milestone payments between the EN and VR</a:t>
            </a:r>
            <a:endParaRPr lang="en-US" dirty="0"/>
          </a:p>
        </p:txBody>
      </p:sp>
      <p:pic>
        <p:nvPicPr>
          <p:cNvPr id="12" name="Content Placeholder 11" descr="Nutshell2.png"/>
          <p:cNvPicPr>
            <a:picLocks noGrp="1" noChangeAspect="1"/>
          </p:cNvPicPr>
          <p:nvPr>
            <p:ph sz="half" idx="2"/>
          </p:nvPr>
        </p:nvPicPr>
        <p:blipFill>
          <a:blip r:embed="rId2">
            <a:extLst>
              <a:ext uri="{28A0092B-C50C-407E-A947-70E740481C1C}">
                <a14:useLocalDpi xmlns:a14="http://schemas.microsoft.com/office/drawing/2010/main" val="0"/>
              </a:ext>
            </a:extLst>
          </a:blip>
          <a:srcRect l="20153" r="20153"/>
          <a:stretch>
            <a:fillRect/>
          </a:stretch>
        </p:blipFill>
        <p:spPr/>
      </p:pic>
    </p:spTree>
    <p:extLst>
      <p:ext uri="{BB962C8B-B14F-4D97-AF65-F5344CB8AC3E}">
        <p14:creationId xmlns:p14="http://schemas.microsoft.com/office/powerpoint/2010/main" val="2256351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806"/>
            <a:ext cx="7886700" cy="1325563"/>
          </a:xfrm>
          <a:solidFill>
            <a:schemeClr val="tx2">
              <a:lumMod val="40000"/>
              <a:lumOff val="60000"/>
            </a:schemeClr>
          </a:solidFill>
        </p:spPr>
        <p:txBody>
          <a:bodyPr/>
          <a:lstStyle/>
          <a:p>
            <a:r>
              <a:rPr lang="en-US" dirty="0" smtClean="0"/>
              <a:t>So where is the jingle, you ask . . .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5305906"/>
              </p:ext>
            </p:extLst>
          </p:nvPr>
        </p:nvGraphicFramePr>
        <p:xfrm>
          <a:off x="457200" y="3128208"/>
          <a:ext cx="8229600" cy="2541328"/>
        </p:xfrm>
        <a:graphic>
          <a:graphicData uri="http://schemas.openxmlformats.org/drawingml/2006/table">
            <a:tbl>
              <a:tblPr firstRow="1" bandRow="1">
                <a:tableStyleId>{5C22544A-7EE6-4342-B048-85BDC9FD1C3A}</a:tableStyleId>
              </a:tblPr>
              <a:tblGrid>
                <a:gridCol w="2743200"/>
                <a:gridCol w="2128279"/>
                <a:gridCol w="3358121"/>
              </a:tblGrid>
              <a:tr h="687128">
                <a:tc>
                  <a:txBody>
                    <a:bodyPr/>
                    <a:lstStyle/>
                    <a:p>
                      <a:r>
                        <a:rPr lang="en-US" dirty="0" smtClean="0"/>
                        <a:t>Phase I Milestones</a:t>
                      </a:r>
                      <a:endParaRPr lang="en-US" dirty="0"/>
                    </a:p>
                  </a:txBody>
                  <a:tcPr/>
                </a:tc>
                <a:tc>
                  <a:txBody>
                    <a:bodyPr/>
                    <a:lstStyle/>
                    <a:p>
                      <a:r>
                        <a:rPr lang="en-US" dirty="0" smtClean="0"/>
                        <a:t>SSDI (Title</a:t>
                      </a:r>
                      <a:r>
                        <a:rPr lang="en-US" baseline="0" dirty="0" smtClean="0"/>
                        <a:t> II) and SSI</a:t>
                      </a:r>
                    </a:p>
                    <a:p>
                      <a:r>
                        <a:rPr lang="en-US" baseline="0" dirty="0" smtClean="0"/>
                        <a:t>Payments</a:t>
                      </a:r>
                      <a:endParaRPr lang="en-US" dirty="0"/>
                    </a:p>
                  </a:txBody>
                  <a:tcPr/>
                </a:tc>
                <a:tc>
                  <a:txBody>
                    <a:bodyPr/>
                    <a:lstStyle/>
                    <a:p>
                      <a:r>
                        <a:rPr lang="en-US" dirty="0" smtClean="0"/>
                        <a:t>Beneficiary  Gross Income</a:t>
                      </a:r>
                      <a:endParaRPr lang="en-US" dirty="0"/>
                    </a:p>
                  </a:txBody>
                  <a:tcPr/>
                </a:tc>
              </a:tr>
              <a:tr h="370840">
                <a:tc>
                  <a:txBody>
                    <a:bodyPr/>
                    <a:lstStyle/>
                    <a:p>
                      <a:r>
                        <a:rPr lang="en-US" dirty="0" smtClean="0"/>
                        <a:t>P1/M1</a:t>
                      </a:r>
                      <a:endParaRPr lang="en-US" dirty="0"/>
                    </a:p>
                  </a:txBody>
                  <a:tcPr/>
                </a:tc>
                <a:tc>
                  <a:txBody>
                    <a:bodyPr/>
                    <a:lstStyle/>
                    <a:p>
                      <a:pPr algn="ctr"/>
                      <a:r>
                        <a:rPr lang="en-US" dirty="0" smtClean="0"/>
                        <a:t>$1,409</a:t>
                      </a:r>
                      <a:endParaRPr lang="en-US" dirty="0"/>
                    </a:p>
                  </a:txBody>
                  <a:tcPr/>
                </a:tc>
                <a:tc>
                  <a:txBody>
                    <a:bodyPr/>
                    <a:lstStyle/>
                    <a:p>
                      <a:r>
                        <a:rPr lang="en-US" dirty="0" smtClean="0"/>
                        <a:t>$850</a:t>
                      </a:r>
                      <a:r>
                        <a:rPr lang="en-US" baseline="0" dirty="0" smtClean="0"/>
                        <a:t> x 1 month</a:t>
                      </a:r>
                      <a:endParaRPr lang="en-US" dirty="0"/>
                    </a:p>
                  </a:txBody>
                  <a:tcPr/>
                </a:tc>
              </a:tr>
              <a:tr h="370840">
                <a:tc>
                  <a:txBody>
                    <a:bodyPr/>
                    <a:lstStyle/>
                    <a:p>
                      <a:r>
                        <a:rPr lang="en-US" dirty="0" smtClean="0"/>
                        <a:t>P1/M2</a:t>
                      </a:r>
                      <a:endParaRPr lang="en-US" dirty="0"/>
                    </a:p>
                  </a:txBody>
                  <a:tcPr/>
                </a:tc>
                <a:tc>
                  <a:txBody>
                    <a:bodyPr/>
                    <a:lstStyle/>
                    <a:p>
                      <a:pPr algn="ctr"/>
                      <a:r>
                        <a:rPr lang="en-US" dirty="0" smtClean="0"/>
                        <a:t>$1,409</a:t>
                      </a:r>
                      <a:endParaRPr lang="en-US" dirty="0"/>
                    </a:p>
                  </a:txBody>
                  <a:tcPr/>
                </a:tc>
                <a:tc>
                  <a:txBody>
                    <a:bodyPr/>
                    <a:lstStyle/>
                    <a:p>
                      <a:r>
                        <a:rPr lang="en-US" dirty="0" smtClean="0"/>
                        <a:t>$850 x</a:t>
                      </a:r>
                      <a:r>
                        <a:rPr lang="en-US" baseline="0" dirty="0" smtClean="0"/>
                        <a:t> 3 months w/in 6 months</a:t>
                      </a:r>
                      <a:endParaRPr lang="en-US" dirty="0"/>
                    </a:p>
                  </a:txBody>
                  <a:tcPr/>
                </a:tc>
              </a:tr>
              <a:tr h="370840">
                <a:tc>
                  <a:txBody>
                    <a:bodyPr/>
                    <a:lstStyle/>
                    <a:p>
                      <a:r>
                        <a:rPr lang="en-US" dirty="0" smtClean="0"/>
                        <a:t>P1/M3</a:t>
                      </a:r>
                      <a:endParaRPr lang="en-US" dirty="0"/>
                    </a:p>
                  </a:txBody>
                  <a:tcPr/>
                </a:tc>
                <a:tc>
                  <a:txBody>
                    <a:bodyPr/>
                    <a:lstStyle/>
                    <a:p>
                      <a:pPr algn="ctr"/>
                      <a:r>
                        <a:rPr lang="en-US" dirty="0" smtClean="0"/>
                        <a:t>$1,409</a:t>
                      </a:r>
                      <a:endParaRPr lang="en-US" dirty="0"/>
                    </a:p>
                  </a:txBody>
                  <a:tcPr/>
                </a:tc>
                <a:tc>
                  <a:txBody>
                    <a:bodyPr/>
                    <a:lstStyle/>
                    <a:p>
                      <a:r>
                        <a:rPr lang="en-US" dirty="0" smtClean="0"/>
                        <a:t>$850 x 6 months w/in 12 months</a:t>
                      </a:r>
                      <a:endParaRPr lang="en-US" dirty="0"/>
                    </a:p>
                  </a:txBody>
                  <a:tcPr/>
                </a:tc>
              </a:tr>
              <a:tr h="370840">
                <a:tc>
                  <a:txBody>
                    <a:bodyPr/>
                    <a:lstStyle/>
                    <a:p>
                      <a:r>
                        <a:rPr lang="en-US" dirty="0" smtClean="0"/>
                        <a:t>P1/M4</a:t>
                      </a:r>
                      <a:endParaRPr lang="en-US" dirty="0"/>
                    </a:p>
                  </a:txBody>
                  <a:tcPr/>
                </a:tc>
                <a:tc>
                  <a:txBody>
                    <a:bodyPr/>
                    <a:lstStyle/>
                    <a:p>
                      <a:pPr algn="ctr"/>
                      <a:r>
                        <a:rPr lang="en-US" dirty="0" smtClean="0"/>
                        <a:t>$1,409</a:t>
                      </a:r>
                      <a:endParaRPr lang="en-US" dirty="0"/>
                    </a:p>
                  </a:txBody>
                  <a:tcPr/>
                </a:tc>
                <a:tc>
                  <a:txBody>
                    <a:bodyPr/>
                    <a:lstStyle/>
                    <a:p>
                      <a:r>
                        <a:rPr lang="en-US" dirty="0" smtClean="0"/>
                        <a:t>$850 x 9 months w/in 18 months</a:t>
                      </a:r>
                      <a:endParaRPr lang="en-US" dirty="0"/>
                    </a:p>
                  </a:txBody>
                  <a:tcPr/>
                </a:tc>
              </a:tr>
              <a:tr h="370840">
                <a:tc>
                  <a:txBody>
                    <a:bodyPr/>
                    <a:lstStyle/>
                    <a:p>
                      <a:r>
                        <a:rPr lang="en-US" dirty="0" smtClean="0"/>
                        <a:t>Total Potential P1M</a:t>
                      </a:r>
                      <a:r>
                        <a:rPr lang="en-US" baseline="0" dirty="0" smtClean="0"/>
                        <a:t> pmts.</a:t>
                      </a:r>
                      <a:endParaRPr lang="en-US" dirty="0"/>
                    </a:p>
                  </a:txBody>
                  <a:tcPr/>
                </a:tc>
                <a:tc>
                  <a:txBody>
                    <a:bodyPr/>
                    <a:lstStyle/>
                    <a:p>
                      <a:pPr algn="ctr"/>
                      <a:r>
                        <a:rPr lang="en-US" dirty="0" smtClean="0"/>
                        <a:t>$5,636</a:t>
                      </a:r>
                      <a:endParaRPr lang="en-US" dirty="0"/>
                    </a:p>
                  </a:txBody>
                  <a:tcPr/>
                </a:tc>
                <a:tc>
                  <a:txBody>
                    <a:bodyPr/>
                    <a:lstStyle/>
                    <a:p>
                      <a:endParaRPr lang="en-US" dirty="0"/>
                    </a:p>
                  </a:txBody>
                  <a:tcPr/>
                </a:tc>
              </a:tr>
            </a:tbl>
          </a:graphicData>
        </a:graphic>
      </p:graphicFrame>
      <p:sp>
        <p:nvSpPr>
          <p:cNvPr id="5" name="TextBox 4"/>
          <p:cNvSpPr txBox="1"/>
          <p:nvPr/>
        </p:nvSpPr>
        <p:spPr>
          <a:xfrm>
            <a:off x="457200" y="1600369"/>
            <a:ext cx="8229600" cy="1323439"/>
          </a:xfrm>
          <a:prstGeom prst="rect">
            <a:avLst/>
          </a:prstGeom>
          <a:noFill/>
        </p:spPr>
        <p:txBody>
          <a:bodyPr wrap="square" rtlCol="0">
            <a:spAutoFit/>
          </a:bodyPr>
          <a:lstStyle/>
          <a:p>
            <a:r>
              <a:rPr lang="en-US" sz="2000" dirty="0" smtClean="0"/>
              <a:t>For the next few slides we will break down the TTW payments by phase I, phase II, and outcome milestones.  These are total potential payments.  We will discuss the how they are split between the EN and VR and provide examples later.</a:t>
            </a:r>
            <a:endParaRPr lang="en-US" sz="2000" dirty="0"/>
          </a:p>
        </p:txBody>
      </p:sp>
    </p:spTree>
    <p:extLst>
      <p:ext uri="{BB962C8B-B14F-4D97-AF65-F5344CB8AC3E}">
        <p14:creationId xmlns:p14="http://schemas.microsoft.com/office/powerpoint/2010/main" val="266202089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p:spPr>
        <p:txBody>
          <a:bodyPr/>
          <a:lstStyle/>
          <a:p>
            <a:r>
              <a:rPr lang="en-US" dirty="0" smtClean="0"/>
              <a:t>So where is the jingle, you ask . . . </a:t>
            </a:r>
            <a:endParaRPr lang="en-US" dirty="0"/>
          </a:p>
        </p:txBody>
      </p:sp>
      <p:sp>
        <p:nvSpPr>
          <p:cNvPr id="5" name="TextBox 4"/>
          <p:cNvSpPr txBox="1"/>
          <p:nvPr/>
        </p:nvSpPr>
        <p:spPr>
          <a:xfrm>
            <a:off x="628650" y="1620294"/>
            <a:ext cx="7789859" cy="1938992"/>
          </a:xfrm>
          <a:prstGeom prst="rect">
            <a:avLst/>
          </a:prstGeom>
          <a:noFill/>
        </p:spPr>
        <p:txBody>
          <a:bodyPr wrap="square" rtlCol="0">
            <a:spAutoFit/>
          </a:bodyPr>
          <a:lstStyle/>
          <a:p>
            <a:r>
              <a:rPr lang="en-US" sz="2400" dirty="0" smtClean="0"/>
              <a:t>Phase II:  A </a:t>
            </a:r>
            <a:r>
              <a:rPr lang="en-US" sz="2400" dirty="0"/>
              <a:t>beneficiary must earn at or above the </a:t>
            </a:r>
            <a:r>
              <a:rPr lang="en-US" sz="2400" dirty="0" smtClean="0"/>
              <a:t>SGA </a:t>
            </a:r>
            <a:r>
              <a:rPr lang="en-US" sz="2400" dirty="0"/>
              <a:t>level </a:t>
            </a:r>
            <a:r>
              <a:rPr lang="en-US" sz="2400" dirty="0" smtClean="0"/>
              <a:t>for </a:t>
            </a:r>
            <a:r>
              <a:rPr lang="en-US" sz="2400" dirty="0"/>
              <a:t>an EN to qualify for Phase 2 milestone payments. The </a:t>
            </a:r>
            <a:r>
              <a:rPr lang="en-US" sz="2400" i="1" u="sng" dirty="0"/>
              <a:t>monthly payment </a:t>
            </a:r>
            <a:r>
              <a:rPr lang="en-US" sz="2400" dirty="0"/>
              <a:t>to the EN and the duration of these payments vary depending on the type of disability benefits the beneficiary </a:t>
            </a:r>
            <a:r>
              <a:rPr lang="en-US" sz="2400" dirty="0" smtClean="0"/>
              <a:t>receives (SSDI or SSI).</a:t>
            </a:r>
            <a:endParaRPr lang="en-US" sz="24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62101073"/>
              </p:ext>
            </p:extLst>
          </p:nvPr>
        </p:nvGraphicFramePr>
        <p:xfrm>
          <a:off x="285750" y="4245951"/>
          <a:ext cx="8229600" cy="1112520"/>
        </p:xfrm>
        <a:graphic>
          <a:graphicData uri="http://schemas.openxmlformats.org/drawingml/2006/table">
            <a:tbl>
              <a:tblPr firstRow="1" bandRow="1">
                <a:tableStyleId>{5C22544A-7EE6-4342-B048-85BDC9FD1C3A}</a:tableStyleId>
              </a:tblPr>
              <a:tblGrid>
                <a:gridCol w="1572116"/>
                <a:gridCol w="3914284"/>
                <a:gridCol w="2743200"/>
              </a:tblGrid>
              <a:tr h="370840">
                <a:tc>
                  <a:txBody>
                    <a:bodyPr/>
                    <a:lstStyle/>
                    <a:p>
                      <a:r>
                        <a:rPr lang="en-US" baseline="0" dirty="0" smtClean="0"/>
                        <a:t>Disability Type</a:t>
                      </a:r>
                      <a:endParaRPr lang="en-US" dirty="0"/>
                    </a:p>
                  </a:txBody>
                  <a:tcPr/>
                </a:tc>
                <a:tc>
                  <a:txBody>
                    <a:bodyPr/>
                    <a:lstStyle/>
                    <a:p>
                      <a:r>
                        <a:rPr lang="en-US" dirty="0" smtClean="0"/>
                        <a:t>Phase II Milestones</a:t>
                      </a:r>
                      <a:endParaRPr lang="en-US" dirty="0"/>
                    </a:p>
                  </a:txBody>
                  <a:tcPr/>
                </a:tc>
                <a:tc>
                  <a:txBody>
                    <a:bodyPr/>
                    <a:lstStyle/>
                    <a:p>
                      <a:r>
                        <a:rPr lang="en-US" dirty="0" smtClean="0"/>
                        <a:t>Phase II Payment</a:t>
                      </a:r>
                      <a:endParaRPr lang="en-US" dirty="0"/>
                    </a:p>
                  </a:txBody>
                  <a:tcPr/>
                </a:tc>
              </a:tr>
              <a:tr h="370840">
                <a:tc>
                  <a:txBody>
                    <a:bodyPr/>
                    <a:lstStyle/>
                    <a:p>
                      <a:r>
                        <a:rPr lang="en-US" dirty="0" smtClean="0"/>
                        <a:t>SSDI</a:t>
                      </a:r>
                      <a:endParaRPr lang="en-US" dirty="0"/>
                    </a:p>
                  </a:txBody>
                  <a:tcPr/>
                </a:tc>
                <a:tc>
                  <a:txBody>
                    <a:bodyPr/>
                    <a:lstStyle/>
                    <a:p>
                      <a:r>
                        <a:rPr lang="en-US" dirty="0" smtClean="0"/>
                        <a:t>Up to 11 months SGA at $423/month</a:t>
                      </a:r>
                      <a:endParaRPr lang="en-US" dirty="0"/>
                    </a:p>
                  </a:txBody>
                  <a:tcPr/>
                </a:tc>
                <a:tc>
                  <a:txBody>
                    <a:bodyPr/>
                    <a:lstStyle/>
                    <a:p>
                      <a:r>
                        <a:rPr lang="en-US" dirty="0" smtClean="0"/>
                        <a:t>($423</a:t>
                      </a:r>
                      <a:r>
                        <a:rPr lang="en-US" baseline="0" dirty="0" smtClean="0"/>
                        <a:t> x 11)  </a:t>
                      </a:r>
                      <a:r>
                        <a:rPr lang="en-US" b="1" baseline="0" dirty="0" smtClean="0"/>
                        <a:t>$4,653</a:t>
                      </a:r>
                      <a:endParaRPr lang="en-US" b="1" dirty="0"/>
                    </a:p>
                  </a:txBody>
                  <a:tcPr/>
                </a:tc>
              </a:tr>
              <a:tr h="370840">
                <a:tc>
                  <a:txBody>
                    <a:bodyPr/>
                    <a:lstStyle/>
                    <a:p>
                      <a:r>
                        <a:rPr lang="en-US" dirty="0" smtClean="0"/>
                        <a:t>SSI</a:t>
                      </a:r>
                      <a:endParaRPr lang="en-US" dirty="0"/>
                    </a:p>
                  </a:txBody>
                  <a:tcPr/>
                </a:tc>
                <a:tc>
                  <a:txBody>
                    <a:bodyPr/>
                    <a:lstStyle/>
                    <a:p>
                      <a:r>
                        <a:rPr lang="en-US" dirty="0" smtClean="0"/>
                        <a:t>Up to 18 months SGA at $242/month</a:t>
                      </a:r>
                      <a:endParaRPr lang="en-US" dirty="0"/>
                    </a:p>
                  </a:txBody>
                  <a:tcPr/>
                </a:tc>
                <a:tc>
                  <a:txBody>
                    <a:bodyPr/>
                    <a:lstStyle/>
                    <a:p>
                      <a:r>
                        <a:rPr lang="en-US" dirty="0" smtClean="0"/>
                        <a:t>($242 x 18)  </a:t>
                      </a:r>
                      <a:r>
                        <a:rPr lang="en-US" b="1" dirty="0" smtClean="0"/>
                        <a:t>$4,356</a:t>
                      </a:r>
                      <a:endParaRPr lang="en-US" b="1" dirty="0"/>
                    </a:p>
                  </a:txBody>
                  <a:tcPr/>
                </a:tc>
              </a:tr>
            </a:tbl>
          </a:graphicData>
        </a:graphic>
      </p:graphicFrame>
    </p:spTree>
    <p:extLst>
      <p:ext uri="{BB962C8B-B14F-4D97-AF65-F5344CB8AC3E}">
        <p14:creationId xmlns:p14="http://schemas.microsoft.com/office/powerpoint/2010/main" val="148882413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p:spPr>
        <p:txBody>
          <a:bodyPr/>
          <a:lstStyle/>
          <a:p>
            <a:r>
              <a:rPr lang="en-US" dirty="0" smtClean="0"/>
              <a:t>So where is the jingle, you ask . . . </a:t>
            </a:r>
            <a:endParaRPr lang="en-US" dirty="0"/>
          </a:p>
        </p:txBody>
      </p:sp>
      <p:sp>
        <p:nvSpPr>
          <p:cNvPr id="5" name="TextBox 4"/>
          <p:cNvSpPr txBox="1"/>
          <p:nvPr/>
        </p:nvSpPr>
        <p:spPr>
          <a:xfrm>
            <a:off x="628650" y="1620294"/>
            <a:ext cx="7789859" cy="1938992"/>
          </a:xfrm>
          <a:prstGeom prst="rect">
            <a:avLst/>
          </a:prstGeom>
          <a:noFill/>
        </p:spPr>
        <p:txBody>
          <a:bodyPr wrap="square" rtlCol="0">
            <a:spAutoFit/>
          </a:bodyPr>
          <a:lstStyle/>
          <a:p>
            <a:r>
              <a:rPr lang="en-US" sz="2400" b="1" dirty="0"/>
              <a:t>Outcome Payments</a:t>
            </a:r>
            <a:r>
              <a:rPr lang="en-US" sz="2400" dirty="0"/>
              <a:t> are available when a beneficiary has earnings above SGA and disability benefits cease due to work and earnings. The </a:t>
            </a:r>
            <a:r>
              <a:rPr lang="en-US" sz="2400" i="1" u="sng" dirty="0"/>
              <a:t>monthly outcome payment </a:t>
            </a:r>
            <a:r>
              <a:rPr lang="en-US" sz="2400" dirty="0"/>
              <a:t>to the EN and the duration of these payments varies depending on the type of disability benefits the beneficiary receives.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42708685"/>
              </p:ext>
            </p:extLst>
          </p:nvPr>
        </p:nvGraphicFramePr>
        <p:xfrm>
          <a:off x="488248" y="4138989"/>
          <a:ext cx="8229600" cy="1112520"/>
        </p:xfrm>
        <a:graphic>
          <a:graphicData uri="http://schemas.openxmlformats.org/drawingml/2006/table">
            <a:tbl>
              <a:tblPr firstRow="1" bandRow="1">
                <a:tableStyleId>{5C22544A-7EE6-4342-B048-85BDC9FD1C3A}</a:tableStyleId>
              </a:tblPr>
              <a:tblGrid>
                <a:gridCol w="1572116"/>
                <a:gridCol w="3914284"/>
                <a:gridCol w="2743200"/>
              </a:tblGrid>
              <a:tr h="370840">
                <a:tc>
                  <a:txBody>
                    <a:bodyPr/>
                    <a:lstStyle/>
                    <a:p>
                      <a:r>
                        <a:rPr lang="en-US" baseline="0" dirty="0" smtClean="0"/>
                        <a:t>Disability Type</a:t>
                      </a:r>
                      <a:endParaRPr lang="en-US" dirty="0"/>
                    </a:p>
                  </a:txBody>
                  <a:tcPr/>
                </a:tc>
                <a:tc>
                  <a:txBody>
                    <a:bodyPr/>
                    <a:lstStyle/>
                    <a:p>
                      <a:r>
                        <a:rPr lang="en-US" dirty="0" smtClean="0"/>
                        <a:t>Phase II Milestones</a:t>
                      </a:r>
                      <a:endParaRPr lang="en-US" dirty="0"/>
                    </a:p>
                  </a:txBody>
                  <a:tcPr/>
                </a:tc>
                <a:tc>
                  <a:txBody>
                    <a:bodyPr/>
                    <a:lstStyle/>
                    <a:p>
                      <a:r>
                        <a:rPr lang="en-US" dirty="0" smtClean="0"/>
                        <a:t>Phase II Payment</a:t>
                      </a:r>
                      <a:endParaRPr lang="en-US" dirty="0"/>
                    </a:p>
                  </a:txBody>
                  <a:tcPr/>
                </a:tc>
              </a:tr>
              <a:tr h="370840">
                <a:tc>
                  <a:txBody>
                    <a:bodyPr/>
                    <a:lstStyle/>
                    <a:p>
                      <a:r>
                        <a:rPr lang="en-US" dirty="0" smtClean="0"/>
                        <a:t>SSDI</a:t>
                      </a:r>
                      <a:endParaRPr lang="en-US" dirty="0"/>
                    </a:p>
                  </a:txBody>
                  <a:tcPr/>
                </a:tc>
                <a:tc>
                  <a:txBody>
                    <a:bodyPr/>
                    <a:lstStyle/>
                    <a:p>
                      <a:r>
                        <a:rPr lang="en-US" dirty="0" smtClean="0"/>
                        <a:t>Up to 36 months at $423/month</a:t>
                      </a:r>
                      <a:endParaRPr lang="en-US" dirty="0"/>
                    </a:p>
                  </a:txBody>
                  <a:tcPr/>
                </a:tc>
                <a:tc>
                  <a:txBody>
                    <a:bodyPr/>
                    <a:lstStyle/>
                    <a:p>
                      <a:r>
                        <a:rPr lang="en-US" dirty="0" smtClean="0"/>
                        <a:t>($423</a:t>
                      </a:r>
                      <a:r>
                        <a:rPr lang="en-US" baseline="0" dirty="0" smtClean="0"/>
                        <a:t> x 36)  </a:t>
                      </a:r>
                      <a:r>
                        <a:rPr lang="en-US" b="1" baseline="0" dirty="0" smtClean="0"/>
                        <a:t>$15,228</a:t>
                      </a:r>
                      <a:endParaRPr lang="en-US" b="1" dirty="0"/>
                    </a:p>
                  </a:txBody>
                  <a:tcPr/>
                </a:tc>
              </a:tr>
              <a:tr h="370840">
                <a:tc>
                  <a:txBody>
                    <a:bodyPr/>
                    <a:lstStyle/>
                    <a:p>
                      <a:r>
                        <a:rPr lang="en-US" dirty="0" smtClean="0"/>
                        <a:t>SSI</a:t>
                      </a:r>
                      <a:endParaRPr lang="en-US" dirty="0"/>
                    </a:p>
                  </a:txBody>
                  <a:tcPr/>
                </a:tc>
                <a:tc>
                  <a:txBody>
                    <a:bodyPr/>
                    <a:lstStyle/>
                    <a:p>
                      <a:r>
                        <a:rPr lang="en-US" dirty="0" smtClean="0"/>
                        <a:t>Up to 60 months at $242/month</a:t>
                      </a:r>
                      <a:endParaRPr lang="en-US" dirty="0"/>
                    </a:p>
                  </a:txBody>
                  <a:tcPr/>
                </a:tc>
                <a:tc>
                  <a:txBody>
                    <a:bodyPr/>
                    <a:lstStyle/>
                    <a:p>
                      <a:r>
                        <a:rPr lang="en-US" dirty="0" smtClean="0"/>
                        <a:t>($242 x 60)  </a:t>
                      </a:r>
                      <a:r>
                        <a:rPr lang="en-US" b="1" dirty="0" smtClean="0"/>
                        <a:t>$14,520</a:t>
                      </a:r>
                      <a:endParaRPr lang="en-US" b="1" dirty="0"/>
                    </a:p>
                  </a:txBody>
                  <a:tcPr/>
                </a:tc>
              </a:tr>
            </a:tbl>
          </a:graphicData>
        </a:graphic>
      </p:graphicFrame>
    </p:spTree>
    <p:extLst>
      <p:ext uri="{BB962C8B-B14F-4D97-AF65-F5344CB8AC3E}">
        <p14:creationId xmlns:p14="http://schemas.microsoft.com/office/powerpoint/2010/main" val="24616495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p:spPr>
        <p:txBody>
          <a:bodyPr/>
          <a:lstStyle/>
          <a:p>
            <a:r>
              <a:rPr lang="en-US" dirty="0" smtClean="0"/>
              <a:t>The Total Possible Jingle </a:t>
            </a:r>
            <a:endParaRPr lang="en-US" dirty="0"/>
          </a:p>
        </p:txBody>
      </p:sp>
      <p:sp>
        <p:nvSpPr>
          <p:cNvPr id="5" name="TextBox 4"/>
          <p:cNvSpPr txBox="1"/>
          <p:nvPr/>
        </p:nvSpPr>
        <p:spPr>
          <a:xfrm>
            <a:off x="662635" y="1599272"/>
            <a:ext cx="7789859" cy="1569660"/>
          </a:xfrm>
          <a:prstGeom prst="rect">
            <a:avLst/>
          </a:prstGeom>
          <a:noFill/>
        </p:spPr>
        <p:txBody>
          <a:bodyPr wrap="square" rtlCol="0">
            <a:spAutoFit/>
          </a:bodyPr>
          <a:lstStyle/>
          <a:p>
            <a:r>
              <a:rPr lang="en-US" sz="2400" dirty="0" smtClean="0"/>
              <a:t>Combining maximum possible milestone payments paints a picture of amounts potentially left on the table (actually going wholly to VR) by not becoming an EN and partnering for some of it.  </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62199926"/>
              </p:ext>
            </p:extLst>
          </p:nvPr>
        </p:nvGraphicFramePr>
        <p:xfrm>
          <a:off x="457200" y="3546810"/>
          <a:ext cx="8229600" cy="1854200"/>
        </p:xfrm>
        <a:graphic>
          <a:graphicData uri="http://schemas.openxmlformats.org/drawingml/2006/table">
            <a:tbl>
              <a:tblPr firstRow="1" bandRow="1">
                <a:tableStyleId>{5C22544A-7EE6-4342-B048-85BDC9FD1C3A}</a:tableStyleId>
              </a:tblPr>
              <a:tblGrid>
                <a:gridCol w="1240799"/>
                <a:gridCol w="3520241"/>
                <a:gridCol w="3468560"/>
              </a:tblGrid>
              <a:tr h="370840">
                <a:tc>
                  <a:txBody>
                    <a:bodyPr/>
                    <a:lstStyle/>
                    <a:p>
                      <a:r>
                        <a:rPr lang="en-US" dirty="0" smtClean="0"/>
                        <a:t>Milestone</a:t>
                      </a:r>
                      <a:endParaRPr lang="en-US" dirty="0"/>
                    </a:p>
                  </a:txBody>
                  <a:tcPr/>
                </a:tc>
                <a:tc>
                  <a:txBody>
                    <a:bodyPr/>
                    <a:lstStyle/>
                    <a:p>
                      <a:r>
                        <a:rPr lang="en-US" dirty="0" smtClean="0"/>
                        <a:t>SSDI Total TTW Potential Payment</a:t>
                      </a:r>
                      <a:endParaRPr lang="en-US" dirty="0"/>
                    </a:p>
                  </a:txBody>
                  <a:tcPr/>
                </a:tc>
                <a:tc>
                  <a:txBody>
                    <a:bodyPr/>
                    <a:lstStyle/>
                    <a:p>
                      <a:r>
                        <a:rPr lang="en-US" dirty="0" smtClean="0"/>
                        <a:t>SSI Total Potential TTW</a:t>
                      </a:r>
                      <a:r>
                        <a:rPr lang="en-US" baseline="0" dirty="0" smtClean="0"/>
                        <a:t> Payment</a:t>
                      </a:r>
                      <a:endParaRPr lang="en-US" dirty="0"/>
                    </a:p>
                  </a:txBody>
                  <a:tcPr/>
                </a:tc>
              </a:tr>
              <a:tr h="370840">
                <a:tc>
                  <a:txBody>
                    <a:bodyPr/>
                    <a:lstStyle/>
                    <a:p>
                      <a:r>
                        <a:rPr lang="en-US" dirty="0" smtClean="0"/>
                        <a:t>Phase I</a:t>
                      </a:r>
                      <a:endParaRPr lang="en-US" dirty="0"/>
                    </a:p>
                  </a:txBody>
                  <a:tcPr/>
                </a:tc>
                <a:tc>
                  <a:txBody>
                    <a:bodyPr/>
                    <a:lstStyle/>
                    <a:p>
                      <a:pPr algn="ctr"/>
                      <a:r>
                        <a:rPr lang="en-US" dirty="0" smtClean="0"/>
                        <a:t>$5,613</a:t>
                      </a:r>
                      <a:endParaRPr lang="en-US" dirty="0"/>
                    </a:p>
                  </a:txBody>
                  <a:tcPr/>
                </a:tc>
                <a:tc>
                  <a:txBody>
                    <a:bodyPr/>
                    <a:lstStyle/>
                    <a:p>
                      <a:pPr algn="ctr"/>
                      <a:r>
                        <a:rPr lang="en-US" dirty="0" smtClean="0"/>
                        <a:t>$5,613</a:t>
                      </a:r>
                      <a:endParaRPr lang="en-US" dirty="0"/>
                    </a:p>
                  </a:txBody>
                  <a:tcPr/>
                </a:tc>
              </a:tr>
              <a:tr h="370840">
                <a:tc>
                  <a:txBody>
                    <a:bodyPr/>
                    <a:lstStyle/>
                    <a:p>
                      <a:r>
                        <a:rPr lang="en-US" dirty="0" smtClean="0"/>
                        <a:t>Phase II</a:t>
                      </a:r>
                      <a:endParaRPr lang="en-US" dirty="0"/>
                    </a:p>
                  </a:txBody>
                  <a:tcPr/>
                </a:tc>
                <a:tc>
                  <a:txBody>
                    <a:bodyPr/>
                    <a:lstStyle/>
                    <a:p>
                      <a:pPr algn="ctr"/>
                      <a:r>
                        <a:rPr lang="en-US" dirty="0" smtClean="0"/>
                        <a:t>$4,653</a:t>
                      </a:r>
                      <a:endParaRPr lang="en-US" dirty="0"/>
                    </a:p>
                  </a:txBody>
                  <a:tcPr/>
                </a:tc>
                <a:tc>
                  <a:txBody>
                    <a:bodyPr/>
                    <a:lstStyle/>
                    <a:p>
                      <a:pPr algn="ctr"/>
                      <a:r>
                        <a:rPr lang="en-US" dirty="0" smtClean="0"/>
                        <a:t>$4,356</a:t>
                      </a:r>
                      <a:endParaRPr lang="en-US" dirty="0"/>
                    </a:p>
                  </a:txBody>
                  <a:tcPr/>
                </a:tc>
              </a:tr>
              <a:tr h="370840">
                <a:tc>
                  <a:txBody>
                    <a:bodyPr/>
                    <a:lstStyle/>
                    <a:p>
                      <a:r>
                        <a:rPr lang="en-US" dirty="0" smtClean="0"/>
                        <a:t>Outcome</a:t>
                      </a:r>
                      <a:endParaRPr lang="en-US" dirty="0"/>
                    </a:p>
                  </a:txBody>
                  <a:tcPr/>
                </a:tc>
                <a:tc>
                  <a:txBody>
                    <a:bodyPr/>
                    <a:lstStyle/>
                    <a:p>
                      <a:pPr algn="ctr"/>
                      <a:r>
                        <a:rPr lang="en-US" dirty="0" smtClean="0"/>
                        <a:t>$15,228</a:t>
                      </a:r>
                      <a:endParaRPr lang="en-US" dirty="0"/>
                    </a:p>
                  </a:txBody>
                  <a:tcPr/>
                </a:tc>
                <a:tc>
                  <a:txBody>
                    <a:bodyPr/>
                    <a:lstStyle/>
                    <a:p>
                      <a:pPr algn="ctr"/>
                      <a:r>
                        <a:rPr lang="en-US" dirty="0" smtClean="0"/>
                        <a:t>$14,520</a:t>
                      </a:r>
                      <a:endParaRPr lang="en-US" dirty="0"/>
                    </a:p>
                  </a:txBody>
                  <a:tcPr/>
                </a:tc>
              </a:tr>
              <a:tr h="370840">
                <a:tc>
                  <a:txBody>
                    <a:bodyPr/>
                    <a:lstStyle/>
                    <a:p>
                      <a:r>
                        <a:rPr lang="en-US" b="1" dirty="0" smtClean="0"/>
                        <a:t>TOTAL</a:t>
                      </a:r>
                      <a:endParaRPr lang="en-US" b="1" dirty="0"/>
                    </a:p>
                  </a:txBody>
                  <a:tcPr/>
                </a:tc>
                <a:tc>
                  <a:txBody>
                    <a:bodyPr/>
                    <a:lstStyle/>
                    <a:p>
                      <a:pPr algn="ctr"/>
                      <a:r>
                        <a:rPr lang="en-US" b="1" dirty="0" smtClean="0"/>
                        <a:t>$25,494</a:t>
                      </a:r>
                      <a:endParaRPr lang="en-US" b="1" dirty="0"/>
                    </a:p>
                  </a:txBody>
                  <a:tcPr/>
                </a:tc>
                <a:tc>
                  <a:txBody>
                    <a:bodyPr/>
                    <a:lstStyle/>
                    <a:p>
                      <a:pPr algn="ctr"/>
                      <a:r>
                        <a:rPr lang="en-US" b="1" dirty="0" smtClean="0"/>
                        <a:t>$24,489</a:t>
                      </a:r>
                      <a:endParaRPr lang="en-US" b="1" dirty="0"/>
                    </a:p>
                  </a:txBody>
                  <a:tcPr/>
                </a:tc>
              </a:tr>
            </a:tbl>
          </a:graphicData>
        </a:graphic>
      </p:graphicFrame>
    </p:spTree>
    <p:extLst>
      <p:ext uri="{BB962C8B-B14F-4D97-AF65-F5344CB8AC3E}">
        <p14:creationId xmlns:p14="http://schemas.microsoft.com/office/powerpoint/2010/main" val="380668381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lumMod val="50000"/>
            </a:schemeClr>
          </a:solidFill>
        </p:spPr>
        <p:txBody>
          <a:bodyPr/>
          <a:lstStyle/>
          <a:p>
            <a:r>
              <a:rPr lang="en-US" dirty="0" smtClean="0"/>
              <a:t>INTERMISSION</a:t>
            </a:r>
            <a:endParaRPr lang="en-US" dirty="0"/>
          </a:p>
        </p:txBody>
      </p:sp>
      <p:pic>
        <p:nvPicPr>
          <p:cNvPr id="4" name="Content Placeholder 3" descr="mage result for images of a theater lobby"/>
          <p:cNvPicPr>
            <a:picLocks noGrp="1"/>
          </p:cNvPicPr>
          <p:nvPr>
            <p:ph idx="1"/>
          </p:nvPr>
        </p:nvPicPr>
        <p:blipFill>
          <a:blip r:embed="rId2">
            <a:extLst>
              <a:ext uri="{28A0092B-C50C-407E-A947-70E740481C1C}">
                <a14:useLocalDpi xmlns:a14="http://schemas.microsoft.com/office/drawing/2010/main" val="0"/>
              </a:ext>
            </a:extLst>
          </a:blip>
          <a:srcRect t="8774" b="8774"/>
          <a:stretch>
            <a:fillRect/>
          </a:stretch>
        </p:blipFill>
        <p:spPr bwMode="auto">
          <a:prstGeom prst="rect">
            <a:avLst/>
          </a:prstGeom>
          <a:noFill/>
          <a:ln>
            <a:noFill/>
          </a:ln>
        </p:spPr>
      </p:pic>
    </p:spTree>
    <p:extLst>
      <p:ext uri="{BB962C8B-B14F-4D97-AF65-F5344CB8AC3E}">
        <p14:creationId xmlns:p14="http://schemas.microsoft.com/office/powerpoint/2010/main" val="222121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4779" y="274638"/>
            <a:ext cx="5276996" cy="1408186"/>
          </a:xfrm>
        </p:spPr>
        <p:txBody>
          <a:bodyPr>
            <a:normAutofit/>
          </a:bodyPr>
          <a:lstStyle/>
          <a:p>
            <a:r>
              <a:rPr lang="en-US" dirty="0" smtClean="0"/>
              <a:t>Social Security Disability Insurance (SSDI)</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53393479"/>
              </p:ext>
            </p:extLst>
          </p:nvPr>
        </p:nvGraphicFramePr>
        <p:xfrm>
          <a:off x="457200" y="2043249"/>
          <a:ext cx="8229599" cy="1720494"/>
        </p:xfrm>
        <a:graphic>
          <a:graphicData uri="http://schemas.openxmlformats.org/drawingml/2006/table">
            <a:tbl>
              <a:tblPr firstRow="1" bandRow="1">
                <a:tableStyleId>{5C22544A-7EE6-4342-B048-85BDC9FD1C3A}</a:tableStyleId>
              </a:tblPr>
              <a:tblGrid>
                <a:gridCol w="1006116"/>
                <a:gridCol w="1345198"/>
                <a:gridCol w="1175657"/>
                <a:gridCol w="1175657"/>
                <a:gridCol w="1175657"/>
                <a:gridCol w="1175657"/>
                <a:gridCol w="1175657"/>
              </a:tblGrid>
              <a:tr h="237134">
                <a:tc>
                  <a:txBody>
                    <a:bodyPr/>
                    <a:lstStyle/>
                    <a:p>
                      <a:pPr algn="l" fontAlgn="b"/>
                      <a:r>
                        <a:rPr lang="en-US" sz="1200" b="0" i="0" u="none" strike="noStrike" dirty="0">
                          <a:solidFill>
                            <a:srgbClr val="FFFFFF"/>
                          </a:solidFill>
                          <a:effectLst/>
                          <a:latin typeface="Calibri"/>
                        </a:rPr>
                        <a:t>Milestone</a:t>
                      </a:r>
                    </a:p>
                  </a:txBody>
                  <a:tcPr marL="12700" marR="12700" marT="12700" marB="0" anchor="b"/>
                </a:tc>
                <a:tc>
                  <a:txBody>
                    <a:bodyPr/>
                    <a:lstStyle/>
                    <a:p>
                      <a:pPr algn="l" fontAlgn="b"/>
                      <a:r>
                        <a:rPr lang="en-US" sz="1200" b="0" i="0" u="none" strike="noStrike" dirty="0">
                          <a:solidFill>
                            <a:srgbClr val="FFFFFF"/>
                          </a:solidFill>
                          <a:effectLst/>
                          <a:latin typeface="Calibri"/>
                        </a:rPr>
                        <a:t>Total PP Payments</a:t>
                      </a:r>
                    </a:p>
                  </a:txBody>
                  <a:tcPr marL="12700" marR="12700" marT="12700" marB="0" anchor="b"/>
                </a:tc>
                <a:tc>
                  <a:txBody>
                    <a:bodyPr/>
                    <a:lstStyle/>
                    <a:p>
                      <a:pPr algn="ctr" fontAlgn="b"/>
                      <a:r>
                        <a:rPr lang="hr-HR" sz="1200" b="0" i="0" u="none" strike="noStrike" dirty="0">
                          <a:solidFill>
                            <a:srgbClr val="FFFFFF"/>
                          </a:solidFill>
                          <a:effectLst/>
                          <a:latin typeface="Calibri"/>
                        </a:rPr>
                        <a:t>Split 10/90</a:t>
                      </a:r>
                    </a:p>
                  </a:txBody>
                  <a:tcPr marL="12700" marR="12700" marT="12700" marB="0" anchor="b"/>
                </a:tc>
                <a:tc>
                  <a:txBody>
                    <a:bodyPr/>
                    <a:lstStyle/>
                    <a:p>
                      <a:pPr algn="ctr" fontAlgn="b"/>
                      <a:r>
                        <a:rPr lang="hr-HR" sz="1200" b="0" i="0" u="none" strike="noStrike" dirty="0">
                          <a:solidFill>
                            <a:srgbClr val="FFFFFF"/>
                          </a:solidFill>
                          <a:effectLst/>
                          <a:latin typeface="Calibri"/>
                        </a:rPr>
                        <a:t>Split 20/80</a:t>
                      </a:r>
                    </a:p>
                  </a:txBody>
                  <a:tcPr marL="12700" marR="12700" marT="12700" marB="0" anchor="b"/>
                </a:tc>
                <a:tc>
                  <a:txBody>
                    <a:bodyPr/>
                    <a:lstStyle/>
                    <a:p>
                      <a:pPr algn="ctr" fontAlgn="b"/>
                      <a:r>
                        <a:rPr lang="hr-HR" sz="1200" b="0" i="0" u="none" strike="noStrike" dirty="0">
                          <a:solidFill>
                            <a:srgbClr val="FFFFFF"/>
                          </a:solidFill>
                          <a:effectLst/>
                          <a:latin typeface="Calibri"/>
                        </a:rPr>
                        <a:t>Split 30/70</a:t>
                      </a:r>
                    </a:p>
                  </a:txBody>
                  <a:tcPr marL="12700" marR="12700" marT="12700" marB="0" anchor="b"/>
                </a:tc>
                <a:tc>
                  <a:txBody>
                    <a:bodyPr/>
                    <a:lstStyle/>
                    <a:p>
                      <a:pPr algn="ctr" fontAlgn="b"/>
                      <a:r>
                        <a:rPr lang="hr-HR" sz="1200" b="0" i="0" u="none" strike="noStrike" dirty="0">
                          <a:solidFill>
                            <a:srgbClr val="FFFFFF"/>
                          </a:solidFill>
                          <a:effectLst/>
                          <a:latin typeface="Calibri"/>
                        </a:rPr>
                        <a:t>Split 40/60</a:t>
                      </a:r>
                    </a:p>
                  </a:txBody>
                  <a:tcPr marL="12700" marR="12700" marT="12700" marB="0" anchor="b"/>
                </a:tc>
                <a:tc>
                  <a:txBody>
                    <a:bodyPr/>
                    <a:lstStyle/>
                    <a:p>
                      <a:pPr algn="ctr" fontAlgn="b"/>
                      <a:r>
                        <a:rPr lang="hr-HR" sz="1200" b="0" i="0" u="none" strike="noStrike" dirty="0">
                          <a:solidFill>
                            <a:srgbClr val="FFFFFF"/>
                          </a:solidFill>
                          <a:effectLst/>
                          <a:latin typeface="Calibri"/>
                        </a:rPr>
                        <a:t>Split 50/50</a:t>
                      </a:r>
                    </a:p>
                  </a:txBody>
                  <a:tcPr marL="12700" marR="12700" marT="12700" marB="0" anchor="b"/>
                </a:tc>
              </a:tr>
              <a:tr h="370840">
                <a:tc>
                  <a:txBody>
                    <a:bodyPr/>
                    <a:lstStyle/>
                    <a:p>
                      <a:pPr algn="l" fontAlgn="b"/>
                      <a:r>
                        <a:rPr lang="en-US" sz="1200" b="0" i="0" u="none" strike="noStrike">
                          <a:solidFill>
                            <a:srgbClr val="000000"/>
                          </a:solidFill>
                          <a:effectLst/>
                          <a:latin typeface="Calibri"/>
                        </a:rPr>
                        <a:t>SSDI PI</a:t>
                      </a:r>
                    </a:p>
                  </a:txBody>
                  <a:tcPr marL="12700" marR="12700" marT="12700" marB="0" anchor="b"/>
                </a:tc>
                <a:tc>
                  <a:txBody>
                    <a:bodyPr/>
                    <a:lstStyle/>
                    <a:p>
                      <a:pPr algn="r" fontAlgn="b"/>
                      <a:r>
                        <a:rPr lang="en-US" sz="1200" b="0" i="0" u="none" strike="noStrike" dirty="0">
                          <a:solidFill>
                            <a:srgbClr val="000000"/>
                          </a:solidFill>
                          <a:effectLst/>
                          <a:latin typeface="Calibri"/>
                        </a:rPr>
                        <a:t> $5,636.00 </a:t>
                      </a:r>
                    </a:p>
                  </a:txBody>
                  <a:tcPr marL="12700" marR="12700" marT="12700" marB="0" anchor="b"/>
                </a:tc>
                <a:tc>
                  <a:txBody>
                    <a:bodyPr/>
                    <a:lstStyle/>
                    <a:p>
                      <a:pPr algn="r" fontAlgn="b"/>
                      <a:r>
                        <a:rPr lang="de-DE" sz="1200" b="0" i="0" u="none" strike="noStrike">
                          <a:solidFill>
                            <a:srgbClr val="000000"/>
                          </a:solidFill>
                          <a:effectLst/>
                          <a:latin typeface="Calibri"/>
                        </a:rPr>
                        <a:t> 564  /  5072 </a:t>
                      </a:r>
                    </a:p>
                  </a:txBody>
                  <a:tcPr marL="12700" marR="12700" marT="12700" marB="0" anchor="b"/>
                </a:tc>
                <a:tc>
                  <a:txBody>
                    <a:bodyPr/>
                    <a:lstStyle/>
                    <a:p>
                      <a:pPr algn="r" fontAlgn="b"/>
                      <a:r>
                        <a:rPr lang="is-IS" sz="1200" b="0" i="0" u="none" strike="noStrike" dirty="0">
                          <a:solidFill>
                            <a:srgbClr val="000000"/>
                          </a:solidFill>
                          <a:effectLst/>
                          <a:latin typeface="Calibri"/>
                        </a:rPr>
                        <a:t> 1127  /  4509 </a:t>
                      </a:r>
                    </a:p>
                  </a:txBody>
                  <a:tcPr marL="12700" marR="12700" marT="12700" marB="0" anchor="b"/>
                </a:tc>
                <a:tc>
                  <a:txBody>
                    <a:bodyPr/>
                    <a:lstStyle/>
                    <a:p>
                      <a:pPr algn="r" fontAlgn="b"/>
                      <a:r>
                        <a:rPr lang="is-IS" sz="1200" b="0" i="0" u="none" strike="noStrike">
                          <a:solidFill>
                            <a:srgbClr val="000000"/>
                          </a:solidFill>
                          <a:effectLst/>
                          <a:latin typeface="Calibri"/>
                        </a:rPr>
                        <a:t> 1691  /  3945 </a:t>
                      </a:r>
                    </a:p>
                  </a:txBody>
                  <a:tcPr marL="12700" marR="12700" marT="12700" marB="0" anchor="b"/>
                </a:tc>
                <a:tc>
                  <a:txBody>
                    <a:bodyPr/>
                    <a:lstStyle/>
                    <a:p>
                      <a:pPr algn="r" fontAlgn="b"/>
                      <a:r>
                        <a:rPr lang="de-DE" sz="1200" b="0" i="0" u="none" strike="noStrike">
                          <a:solidFill>
                            <a:srgbClr val="000000"/>
                          </a:solidFill>
                          <a:effectLst/>
                          <a:latin typeface="Calibri"/>
                        </a:rPr>
                        <a:t> 2254  /  3382 </a:t>
                      </a:r>
                    </a:p>
                  </a:txBody>
                  <a:tcPr marL="12700" marR="12700" marT="12700" marB="0" anchor="b"/>
                </a:tc>
                <a:tc>
                  <a:txBody>
                    <a:bodyPr/>
                    <a:lstStyle/>
                    <a:p>
                      <a:pPr algn="r" fontAlgn="b"/>
                      <a:r>
                        <a:rPr lang="de-DE" sz="1200" b="0" i="0" u="none" strike="noStrike">
                          <a:solidFill>
                            <a:srgbClr val="000000"/>
                          </a:solidFill>
                          <a:effectLst/>
                          <a:latin typeface="Calibri"/>
                        </a:rPr>
                        <a:t> 2818  /  2818 </a:t>
                      </a:r>
                    </a:p>
                  </a:txBody>
                  <a:tcPr marL="12700" marR="12700" marT="12700" marB="0" anchor="b"/>
                </a:tc>
              </a:tr>
              <a:tr h="370840">
                <a:tc>
                  <a:txBody>
                    <a:bodyPr/>
                    <a:lstStyle/>
                    <a:p>
                      <a:pPr algn="l" fontAlgn="b"/>
                      <a:r>
                        <a:rPr lang="en-US" sz="1200" b="0" i="0" u="none" strike="noStrike">
                          <a:solidFill>
                            <a:srgbClr val="000000"/>
                          </a:solidFill>
                          <a:effectLst/>
                          <a:latin typeface="Calibri"/>
                        </a:rPr>
                        <a:t>SSDI PII</a:t>
                      </a:r>
                    </a:p>
                  </a:txBody>
                  <a:tcPr marL="12700" marR="12700" marT="12700" marB="0" anchor="b"/>
                </a:tc>
                <a:tc>
                  <a:txBody>
                    <a:bodyPr/>
                    <a:lstStyle/>
                    <a:p>
                      <a:pPr algn="r" fontAlgn="b"/>
                      <a:r>
                        <a:rPr lang="en-US" sz="1200" b="0" i="0" u="none" strike="noStrike" dirty="0">
                          <a:solidFill>
                            <a:srgbClr val="000000"/>
                          </a:solidFill>
                          <a:effectLst/>
                          <a:latin typeface="Calibri"/>
                        </a:rPr>
                        <a:t> $4,653.00 </a:t>
                      </a:r>
                    </a:p>
                  </a:txBody>
                  <a:tcPr marL="12700" marR="12700" marT="12700" marB="0" anchor="b"/>
                </a:tc>
                <a:tc>
                  <a:txBody>
                    <a:bodyPr/>
                    <a:lstStyle/>
                    <a:p>
                      <a:pPr algn="r" fontAlgn="b"/>
                      <a:r>
                        <a:rPr lang="de-DE" sz="1200" b="0" i="0" u="none" strike="noStrike">
                          <a:solidFill>
                            <a:srgbClr val="000000"/>
                          </a:solidFill>
                          <a:effectLst/>
                          <a:latin typeface="Calibri"/>
                        </a:rPr>
                        <a:t> 465  /  4188 </a:t>
                      </a:r>
                    </a:p>
                  </a:txBody>
                  <a:tcPr marL="12700" marR="12700" marT="12700" marB="0" anchor="b"/>
                </a:tc>
                <a:tc>
                  <a:txBody>
                    <a:bodyPr/>
                    <a:lstStyle/>
                    <a:p>
                      <a:pPr algn="r" fontAlgn="b"/>
                      <a:r>
                        <a:rPr lang="de-DE" sz="1200" b="0" i="0" u="none" strike="noStrike">
                          <a:solidFill>
                            <a:srgbClr val="000000"/>
                          </a:solidFill>
                          <a:effectLst/>
                          <a:latin typeface="Calibri"/>
                        </a:rPr>
                        <a:t> 931  /  3722 </a:t>
                      </a:r>
                    </a:p>
                  </a:txBody>
                  <a:tcPr marL="12700" marR="12700" marT="12700" marB="0" anchor="b"/>
                </a:tc>
                <a:tc>
                  <a:txBody>
                    <a:bodyPr/>
                    <a:lstStyle/>
                    <a:p>
                      <a:pPr algn="r" fontAlgn="b"/>
                      <a:r>
                        <a:rPr lang="de-DE" sz="1200" b="0" i="0" u="none" strike="noStrike">
                          <a:solidFill>
                            <a:srgbClr val="000000"/>
                          </a:solidFill>
                          <a:effectLst/>
                          <a:latin typeface="Calibri"/>
                        </a:rPr>
                        <a:t> 1396  /  3257 </a:t>
                      </a:r>
                    </a:p>
                  </a:txBody>
                  <a:tcPr marL="12700" marR="12700" marT="12700" marB="0" anchor="b"/>
                </a:tc>
                <a:tc>
                  <a:txBody>
                    <a:bodyPr/>
                    <a:lstStyle/>
                    <a:p>
                      <a:pPr algn="r" fontAlgn="b"/>
                      <a:r>
                        <a:rPr lang="is-IS" sz="1200" b="0" i="0" u="none" strike="noStrike">
                          <a:solidFill>
                            <a:srgbClr val="000000"/>
                          </a:solidFill>
                          <a:effectLst/>
                          <a:latin typeface="Calibri"/>
                        </a:rPr>
                        <a:t> 1861  /  2792 </a:t>
                      </a:r>
                    </a:p>
                  </a:txBody>
                  <a:tcPr marL="12700" marR="12700" marT="12700" marB="0" anchor="b"/>
                </a:tc>
                <a:tc>
                  <a:txBody>
                    <a:bodyPr/>
                    <a:lstStyle/>
                    <a:p>
                      <a:pPr algn="r" fontAlgn="b"/>
                      <a:r>
                        <a:rPr lang="is-IS" sz="1200" b="0" i="0" u="none" strike="noStrike">
                          <a:solidFill>
                            <a:srgbClr val="000000"/>
                          </a:solidFill>
                          <a:effectLst/>
                          <a:latin typeface="Calibri"/>
                        </a:rPr>
                        <a:t> 2327  /  2326 </a:t>
                      </a:r>
                    </a:p>
                  </a:txBody>
                  <a:tcPr marL="12700" marR="12700" marT="12700" marB="0" anchor="b"/>
                </a:tc>
              </a:tr>
              <a:tr h="370840">
                <a:tc>
                  <a:txBody>
                    <a:bodyPr/>
                    <a:lstStyle/>
                    <a:p>
                      <a:pPr algn="l" fontAlgn="b"/>
                      <a:r>
                        <a:rPr lang="en-US" sz="1200" b="0" i="0" u="none" strike="noStrike" dirty="0">
                          <a:solidFill>
                            <a:srgbClr val="000000"/>
                          </a:solidFill>
                          <a:effectLst/>
                          <a:latin typeface="Calibri"/>
                        </a:rPr>
                        <a:t>SSDI Outcome</a:t>
                      </a:r>
                    </a:p>
                  </a:txBody>
                  <a:tcPr marL="12700" marR="12700" marT="12700" marB="0" anchor="b"/>
                </a:tc>
                <a:tc>
                  <a:txBody>
                    <a:bodyPr/>
                    <a:lstStyle/>
                    <a:p>
                      <a:pPr algn="r" fontAlgn="b"/>
                      <a:r>
                        <a:rPr lang="en-US" sz="1200" b="0" i="0" u="none" strike="noStrike" dirty="0">
                          <a:solidFill>
                            <a:srgbClr val="000000"/>
                          </a:solidFill>
                          <a:effectLst/>
                          <a:latin typeface="Calibri"/>
                        </a:rPr>
                        <a:t> $15,228.00 </a:t>
                      </a:r>
                    </a:p>
                  </a:txBody>
                  <a:tcPr marL="12700" marR="12700" marT="12700" marB="0" anchor="b"/>
                </a:tc>
                <a:tc>
                  <a:txBody>
                    <a:bodyPr/>
                    <a:lstStyle/>
                    <a:p>
                      <a:pPr algn="r" fontAlgn="b"/>
                      <a:r>
                        <a:rPr lang="is-IS" sz="1200" b="0" i="0" u="none" strike="noStrike">
                          <a:solidFill>
                            <a:srgbClr val="000000"/>
                          </a:solidFill>
                          <a:effectLst/>
                          <a:latin typeface="Calibri"/>
                        </a:rPr>
                        <a:t> 1523  /  13705 </a:t>
                      </a:r>
                    </a:p>
                  </a:txBody>
                  <a:tcPr marL="12700" marR="12700" marT="12700" marB="0" anchor="b"/>
                </a:tc>
                <a:tc>
                  <a:txBody>
                    <a:bodyPr/>
                    <a:lstStyle/>
                    <a:p>
                      <a:pPr algn="r" fontAlgn="b"/>
                      <a:r>
                        <a:rPr lang="cs-CZ" sz="1200" b="0" i="0" u="none" strike="noStrike">
                          <a:solidFill>
                            <a:srgbClr val="000000"/>
                          </a:solidFill>
                          <a:effectLst/>
                          <a:latin typeface="Calibri"/>
                        </a:rPr>
                        <a:t> 3046  /  12182 </a:t>
                      </a:r>
                    </a:p>
                  </a:txBody>
                  <a:tcPr marL="12700" marR="12700" marT="12700" marB="0" anchor="b"/>
                </a:tc>
                <a:tc>
                  <a:txBody>
                    <a:bodyPr/>
                    <a:lstStyle/>
                    <a:p>
                      <a:pPr algn="r" fontAlgn="b"/>
                      <a:r>
                        <a:rPr lang="is-IS" sz="1200" b="0" i="0" u="none" strike="noStrike">
                          <a:solidFill>
                            <a:srgbClr val="000000"/>
                          </a:solidFill>
                          <a:effectLst/>
                          <a:latin typeface="Calibri"/>
                        </a:rPr>
                        <a:t> 4568  /  10660 </a:t>
                      </a:r>
                    </a:p>
                  </a:txBody>
                  <a:tcPr marL="12700" marR="12700" marT="12700" marB="0" anchor="b"/>
                </a:tc>
                <a:tc>
                  <a:txBody>
                    <a:bodyPr/>
                    <a:lstStyle/>
                    <a:p>
                      <a:pPr algn="r" fontAlgn="b"/>
                      <a:r>
                        <a:rPr lang="de-DE" sz="1200" b="0" i="0" u="none" strike="noStrike">
                          <a:solidFill>
                            <a:srgbClr val="000000"/>
                          </a:solidFill>
                          <a:effectLst/>
                          <a:latin typeface="Calibri"/>
                        </a:rPr>
                        <a:t> 6091  /  9137 </a:t>
                      </a:r>
                    </a:p>
                  </a:txBody>
                  <a:tcPr marL="12700" marR="12700" marT="12700" marB="0" anchor="b"/>
                </a:tc>
                <a:tc>
                  <a:txBody>
                    <a:bodyPr/>
                    <a:lstStyle/>
                    <a:p>
                      <a:pPr algn="r" fontAlgn="b"/>
                      <a:r>
                        <a:rPr lang="bg-BG" sz="1200" b="0" i="0" u="none" strike="noStrike">
                          <a:solidFill>
                            <a:srgbClr val="000000"/>
                          </a:solidFill>
                          <a:effectLst/>
                          <a:latin typeface="Calibri"/>
                        </a:rPr>
                        <a:t> 7614 / 7614 </a:t>
                      </a:r>
                    </a:p>
                  </a:txBody>
                  <a:tcPr marL="12700" marR="12700" marT="12700" marB="0" anchor="b"/>
                </a:tc>
              </a:tr>
              <a:tr h="370840">
                <a:tc>
                  <a:txBody>
                    <a:bodyPr/>
                    <a:lstStyle/>
                    <a:p>
                      <a:pPr algn="l" fontAlgn="b"/>
                      <a:r>
                        <a:rPr lang="en-US" sz="1200" b="0" i="0" u="none" strike="noStrike">
                          <a:solidFill>
                            <a:srgbClr val="000000"/>
                          </a:solidFill>
                          <a:effectLst/>
                          <a:latin typeface="Calibri"/>
                        </a:rPr>
                        <a:t>TOTAL SSDI</a:t>
                      </a:r>
                    </a:p>
                  </a:txBody>
                  <a:tcPr marL="12700" marR="12700" marT="12700" marB="0" anchor="b"/>
                </a:tc>
                <a:tc>
                  <a:txBody>
                    <a:bodyPr/>
                    <a:lstStyle/>
                    <a:p>
                      <a:pPr algn="r" fontAlgn="b"/>
                      <a:r>
                        <a:rPr lang="en-US" sz="1200" b="0" i="0" u="none" strike="noStrike" dirty="0">
                          <a:solidFill>
                            <a:srgbClr val="000000"/>
                          </a:solidFill>
                          <a:effectLst/>
                          <a:latin typeface="Calibri"/>
                        </a:rPr>
                        <a:t> $25,494.00 </a:t>
                      </a:r>
                    </a:p>
                  </a:txBody>
                  <a:tcPr marL="12700" marR="12700" marT="12700" marB="0" anchor="b"/>
                </a:tc>
                <a:tc>
                  <a:txBody>
                    <a:bodyPr/>
                    <a:lstStyle/>
                    <a:p>
                      <a:pPr algn="r" fontAlgn="b"/>
                      <a:r>
                        <a:rPr lang="is-IS" sz="1200" b="0" i="0" u="none" strike="noStrike">
                          <a:solidFill>
                            <a:srgbClr val="000000"/>
                          </a:solidFill>
                          <a:effectLst/>
                          <a:latin typeface="Calibri"/>
                        </a:rPr>
                        <a:t> 2549  /  22945 </a:t>
                      </a:r>
                    </a:p>
                  </a:txBody>
                  <a:tcPr marL="12700" marR="12700" marT="12700" marB="0" anchor="b"/>
                </a:tc>
                <a:tc>
                  <a:txBody>
                    <a:bodyPr/>
                    <a:lstStyle/>
                    <a:p>
                      <a:pPr algn="r" fontAlgn="b"/>
                      <a:r>
                        <a:rPr lang="is-IS" sz="1200" b="0" i="0" u="none" strike="noStrike" dirty="0">
                          <a:solidFill>
                            <a:srgbClr val="000000"/>
                          </a:solidFill>
                          <a:effectLst/>
                          <a:latin typeface="Calibri"/>
                        </a:rPr>
                        <a:t> 5099  /  20395 </a:t>
                      </a:r>
                    </a:p>
                  </a:txBody>
                  <a:tcPr marL="12700" marR="12700" marT="12700" marB="0" anchor="b"/>
                </a:tc>
                <a:tc>
                  <a:txBody>
                    <a:bodyPr/>
                    <a:lstStyle/>
                    <a:p>
                      <a:pPr algn="r" fontAlgn="b"/>
                      <a:r>
                        <a:rPr lang="de-DE" sz="1200" b="0" i="0" u="none" strike="noStrike">
                          <a:solidFill>
                            <a:srgbClr val="000000"/>
                          </a:solidFill>
                          <a:effectLst/>
                          <a:latin typeface="Calibri"/>
                        </a:rPr>
                        <a:t> 7648  /  17846 </a:t>
                      </a:r>
                    </a:p>
                  </a:txBody>
                  <a:tcPr marL="12700" marR="12700" marT="12700" marB="0" anchor="b"/>
                </a:tc>
                <a:tc>
                  <a:txBody>
                    <a:bodyPr/>
                    <a:lstStyle/>
                    <a:p>
                      <a:pPr algn="r" fontAlgn="b"/>
                      <a:r>
                        <a:rPr lang="fi-FI" sz="1200" b="0" i="0" u="none" strike="noStrike">
                          <a:solidFill>
                            <a:srgbClr val="000000"/>
                          </a:solidFill>
                          <a:effectLst/>
                          <a:latin typeface="Calibri"/>
                        </a:rPr>
                        <a:t> 10198  /  15269 </a:t>
                      </a:r>
                    </a:p>
                  </a:txBody>
                  <a:tcPr marL="12700" marR="12700" marT="12700" marB="0" anchor="b"/>
                </a:tc>
                <a:tc>
                  <a:txBody>
                    <a:bodyPr/>
                    <a:lstStyle/>
                    <a:p>
                      <a:pPr algn="r" fontAlgn="b"/>
                      <a:r>
                        <a:rPr lang="is-IS" sz="1200" b="0" i="0" u="none" strike="noStrike" dirty="0">
                          <a:solidFill>
                            <a:srgbClr val="000000"/>
                          </a:solidFill>
                          <a:effectLst/>
                          <a:latin typeface="Calibri"/>
                        </a:rPr>
                        <a:t> 12747 / 12747 </a:t>
                      </a:r>
                    </a:p>
                  </a:txBody>
                  <a:tcPr marL="12700" marR="12700" marT="12700" marB="0" anchor="b"/>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891282275"/>
              </p:ext>
            </p:extLst>
          </p:nvPr>
        </p:nvGraphicFramePr>
        <p:xfrm>
          <a:off x="1524000" y="4282399"/>
          <a:ext cx="6096000" cy="185420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r>
                        <a:rPr lang="en-US" dirty="0" smtClean="0"/>
                        <a:t>Milestone</a:t>
                      </a:r>
                      <a:endParaRPr lang="en-US" dirty="0"/>
                    </a:p>
                  </a:txBody>
                  <a:tcPr/>
                </a:tc>
                <a:tc>
                  <a:txBody>
                    <a:bodyPr/>
                    <a:lstStyle/>
                    <a:p>
                      <a:r>
                        <a:rPr lang="en-US" dirty="0" smtClean="0"/>
                        <a:t>VR</a:t>
                      </a:r>
                      <a:endParaRPr lang="en-US" dirty="0"/>
                    </a:p>
                  </a:txBody>
                  <a:tcPr/>
                </a:tc>
                <a:tc>
                  <a:txBody>
                    <a:bodyPr/>
                    <a:lstStyle/>
                    <a:p>
                      <a:r>
                        <a:rPr lang="en-US" dirty="0" smtClean="0"/>
                        <a:t>IHE-EN</a:t>
                      </a:r>
                      <a:endParaRPr lang="en-US" dirty="0"/>
                    </a:p>
                  </a:txBody>
                  <a:tcPr/>
                </a:tc>
                <a:tc>
                  <a:txBody>
                    <a:bodyPr/>
                    <a:lstStyle/>
                    <a:p>
                      <a:r>
                        <a:rPr lang="en-US" dirty="0" smtClean="0"/>
                        <a:t>Split</a:t>
                      </a:r>
                      <a:endParaRPr lang="en-US" dirty="0"/>
                    </a:p>
                  </a:txBody>
                  <a:tcPr/>
                </a:tc>
              </a:tr>
              <a:tr h="370840">
                <a:tc>
                  <a:txBody>
                    <a:bodyPr/>
                    <a:lstStyle/>
                    <a:p>
                      <a:r>
                        <a:rPr lang="en-US" dirty="0" smtClean="0"/>
                        <a:t>SSDI  Phase I</a:t>
                      </a:r>
                      <a:endParaRPr lang="en-US" dirty="0"/>
                    </a:p>
                  </a:txBody>
                  <a:tcPr/>
                </a:tc>
                <a:tc>
                  <a:txBody>
                    <a:bodyPr/>
                    <a:lstStyle/>
                    <a:p>
                      <a:r>
                        <a:rPr lang="en-US" dirty="0" smtClean="0"/>
                        <a:t>4509</a:t>
                      </a:r>
                      <a:endParaRPr lang="en-US" dirty="0"/>
                    </a:p>
                  </a:txBody>
                  <a:tcPr/>
                </a:tc>
                <a:tc>
                  <a:txBody>
                    <a:bodyPr/>
                    <a:lstStyle/>
                    <a:p>
                      <a:r>
                        <a:rPr lang="en-US" dirty="0" smtClean="0"/>
                        <a:t>1127</a:t>
                      </a:r>
                      <a:endParaRPr lang="en-US" dirty="0"/>
                    </a:p>
                  </a:txBody>
                  <a:tcPr/>
                </a:tc>
                <a:tc>
                  <a:txBody>
                    <a:bodyPr/>
                    <a:lstStyle/>
                    <a:p>
                      <a:r>
                        <a:rPr lang="en-US" dirty="0" smtClean="0"/>
                        <a:t>80/20</a:t>
                      </a:r>
                      <a:endParaRPr lang="en-US" dirty="0"/>
                    </a:p>
                  </a:txBody>
                  <a:tcPr/>
                </a:tc>
              </a:tr>
              <a:tr h="370840">
                <a:tc>
                  <a:txBody>
                    <a:bodyPr/>
                    <a:lstStyle/>
                    <a:p>
                      <a:r>
                        <a:rPr lang="en-US" dirty="0" smtClean="0"/>
                        <a:t>SSDI</a:t>
                      </a:r>
                      <a:r>
                        <a:rPr lang="en-US" baseline="0" dirty="0" smtClean="0"/>
                        <a:t> Phase II</a:t>
                      </a:r>
                      <a:endParaRPr lang="en-US" dirty="0"/>
                    </a:p>
                  </a:txBody>
                  <a:tcPr/>
                </a:tc>
                <a:tc>
                  <a:txBody>
                    <a:bodyPr/>
                    <a:lstStyle/>
                    <a:p>
                      <a:r>
                        <a:rPr lang="en-US" dirty="0" smtClean="0"/>
                        <a:t>3257</a:t>
                      </a:r>
                      <a:endParaRPr lang="en-US" dirty="0"/>
                    </a:p>
                  </a:txBody>
                  <a:tcPr/>
                </a:tc>
                <a:tc>
                  <a:txBody>
                    <a:bodyPr/>
                    <a:lstStyle/>
                    <a:p>
                      <a:r>
                        <a:rPr lang="en-US" dirty="0" smtClean="0"/>
                        <a:t>1396</a:t>
                      </a:r>
                      <a:endParaRPr lang="en-US" dirty="0"/>
                    </a:p>
                  </a:txBody>
                  <a:tcPr/>
                </a:tc>
                <a:tc>
                  <a:txBody>
                    <a:bodyPr/>
                    <a:lstStyle/>
                    <a:p>
                      <a:r>
                        <a:rPr lang="en-US" dirty="0" smtClean="0"/>
                        <a:t>70/30</a:t>
                      </a:r>
                      <a:endParaRPr lang="en-US" dirty="0"/>
                    </a:p>
                  </a:txBody>
                  <a:tcPr/>
                </a:tc>
              </a:tr>
              <a:tr h="370840">
                <a:tc>
                  <a:txBody>
                    <a:bodyPr/>
                    <a:lstStyle/>
                    <a:p>
                      <a:r>
                        <a:rPr lang="en-US" dirty="0" smtClean="0"/>
                        <a:t>SSDI Outcome</a:t>
                      </a:r>
                      <a:endParaRPr lang="en-US" dirty="0"/>
                    </a:p>
                  </a:txBody>
                  <a:tcPr/>
                </a:tc>
                <a:tc>
                  <a:txBody>
                    <a:bodyPr/>
                    <a:lstStyle/>
                    <a:p>
                      <a:r>
                        <a:rPr lang="en-US" dirty="0" smtClean="0"/>
                        <a:t>4568</a:t>
                      </a:r>
                      <a:endParaRPr lang="en-US" dirty="0"/>
                    </a:p>
                  </a:txBody>
                  <a:tcPr/>
                </a:tc>
                <a:tc>
                  <a:txBody>
                    <a:bodyPr/>
                    <a:lstStyle/>
                    <a:p>
                      <a:r>
                        <a:rPr lang="en-US" dirty="0" smtClean="0"/>
                        <a:t>10660</a:t>
                      </a:r>
                      <a:endParaRPr lang="en-US" dirty="0"/>
                    </a:p>
                  </a:txBody>
                  <a:tcPr/>
                </a:tc>
                <a:tc>
                  <a:txBody>
                    <a:bodyPr/>
                    <a:lstStyle/>
                    <a:p>
                      <a:r>
                        <a:rPr lang="en-US" dirty="0" smtClean="0"/>
                        <a:t>30/70</a:t>
                      </a:r>
                      <a:endParaRPr lang="en-US" dirty="0"/>
                    </a:p>
                  </a:txBody>
                  <a:tcPr/>
                </a:tc>
              </a:tr>
              <a:tr h="370840">
                <a:tc>
                  <a:txBody>
                    <a:bodyPr/>
                    <a:lstStyle/>
                    <a:p>
                      <a:r>
                        <a:rPr lang="en-US" dirty="0" smtClean="0"/>
                        <a:t>TOTAL SSDI</a:t>
                      </a:r>
                      <a:endParaRPr lang="en-US" dirty="0"/>
                    </a:p>
                  </a:txBody>
                  <a:tcPr/>
                </a:tc>
                <a:tc>
                  <a:txBody>
                    <a:bodyPr/>
                    <a:lstStyle/>
                    <a:p>
                      <a:r>
                        <a:rPr lang="en-US" dirty="0" smtClean="0"/>
                        <a:t>12334</a:t>
                      </a:r>
                      <a:endParaRPr lang="en-US" dirty="0"/>
                    </a:p>
                  </a:txBody>
                  <a:tcPr/>
                </a:tc>
                <a:tc>
                  <a:txBody>
                    <a:bodyPr/>
                    <a:lstStyle/>
                    <a:p>
                      <a:r>
                        <a:rPr lang="en-US" dirty="0" smtClean="0"/>
                        <a:t>13183</a:t>
                      </a:r>
                      <a:endParaRPr lang="en-US" dirty="0"/>
                    </a:p>
                  </a:txBody>
                  <a:tcPr/>
                </a:tc>
                <a:tc>
                  <a:txBody>
                    <a:bodyPr/>
                    <a:lstStyle/>
                    <a:p>
                      <a:r>
                        <a:rPr lang="en-US" dirty="0" smtClean="0"/>
                        <a:t>49/51</a:t>
                      </a:r>
                      <a:endParaRPr lang="en-US" dirty="0"/>
                    </a:p>
                  </a:txBody>
                  <a:tcPr/>
                </a:tc>
              </a:tr>
            </a:tbl>
          </a:graphicData>
        </a:graphic>
      </p:graphicFrame>
      <p:sp>
        <p:nvSpPr>
          <p:cNvPr id="7" name="TextBox 6"/>
          <p:cNvSpPr txBox="1"/>
          <p:nvPr/>
        </p:nvSpPr>
        <p:spPr>
          <a:xfrm>
            <a:off x="1524000" y="3926873"/>
            <a:ext cx="1484338" cy="369332"/>
          </a:xfrm>
          <a:prstGeom prst="rect">
            <a:avLst/>
          </a:prstGeom>
          <a:noFill/>
        </p:spPr>
        <p:txBody>
          <a:bodyPr wrap="none" rtlCol="0">
            <a:spAutoFit/>
          </a:bodyPr>
          <a:lstStyle/>
          <a:p>
            <a:r>
              <a:rPr lang="en-US" dirty="0" smtClean="0"/>
              <a:t>Example One:</a:t>
            </a:r>
            <a:endParaRPr lang="en-US" dirty="0"/>
          </a:p>
        </p:txBody>
      </p:sp>
      <p:pic>
        <p:nvPicPr>
          <p:cNvPr id="9" name="Picture 8" descr="SSA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268" y="286967"/>
            <a:ext cx="2112145" cy="1498038"/>
          </a:xfrm>
          <a:prstGeom prst="rect">
            <a:avLst/>
          </a:prstGeom>
        </p:spPr>
      </p:pic>
    </p:spTree>
    <p:extLst>
      <p:ext uri="{BB962C8B-B14F-4D97-AF65-F5344CB8AC3E}">
        <p14:creationId xmlns:p14="http://schemas.microsoft.com/office/powerpoint/2010/main" val="111636052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4660378" y="465962"/>
            <a:ext cx="4082693" cy="5660199"/>
          </a:xfrm>
        </p:spPr>
        <p:txBody>
          <a:bodyPr/>
          <a:lstStyle/>
          <a:p>
            <a:r>
              <a:rPr lang="en-US" sz="2400" dirty="0" smtClean="0"/>
              <a:t>28-years of VR Experience</a:t>
            </a:r>
          </a:p>
          <a:p>
            <a:r>
              <a:rPr lang="en-US" sz="2400" dirty="0" smtClean="0"/>
              <a:t>Past Executive Director of the Utah State Office of Rehabilitation</a:t>
            </a:r>
          </a:p>
          <a:p>
            <a:r>
              <a:rPr lang="en-US" sz="2400" dirty="0" smtClean="0"/>
              <a:t>Prior Rehabilitation Counselor, District Director, Regional Manager, Administrative Services Director, and Division Director</a:t>
            </a:r>
          </a:p>
          <a:p>
            <a:r>
              <a:rPr lang="en-US" sz="2400" dirty="0" smtClean="0"/>
              <a:t>3-years at ICI as a content expert providing technical assistance to VR, Think College, ID/DD agencies and others.</a:t>
            </a:r>
          </a:p>
          <a:p>
            <a:endParaRPr lang="en-US" dirty="0"/>
          </a:p>
        </p:txBody>
      </p:sp>
      <p:sp>
        <p:nvSpPr>
          <p:cNvPr id="3" name="TextBox 2"/>
          <p:cNvSpPr txBox="1"/>
          <p:nvPr/>
        </p:nvSpPr>
        <p:spPr>
          <a:xfrm>
            <a:off x="5473810" y="1379263"/>
            <a:ext cx="184666" cy="369332"/>
          </a:xfrm>
          <a:prstGeom prst="rect">
            <a:avLst/>
          </a:prstGeom>
          <a:noFill/>
        </p:spPr>
        <p:txBody>
          <a:bodyPr wrap="none" rtlCol="0">
            <a:spAutoFit/>
          </a:bodyPr>
          <a:lstStyle/>
          <a:p>
            <a:endParaRPr lang="en-US" dirty="0"/>
          </a:p>
        </p:txBody>
      </p:sp>
      <p:pic>
        <p:nvPicPr>
          <p:cNvPr id="9" name="Picture Placeholder 6"/>
          <p:cNvPicPr>
            <a:picLocks noChangeAspect="1"/>
          </p:cNvPicPr>
          <p:nvPr/>
        </p:nvPicPr>
        <p:blipFill>
          <a:blip r:embed="rId3"/>
          <a:srcRect l="8149" r="8149"/>
          <a:stretch>
            <a:fillRect/>
          </a:stretch>
        </p:blipFill>
        <p:spPr>
          <a:xfrm>
            <a:off x="464292" y="465962"/>
            <a:ext cx="2057400" cy="2039112"/>
          </a:xfrm>
          <a:prstGeom prst="rect">
            <a:avLst/>
          </a:prstGeom>
        </p:spPr>
      </p:pic>
      <p:pic>
        <p:nvPicPr>
          <p:cNvPr id="10" name="Picture 9"/>
          <p:cNvPicPr>
            <a:picLocks noChangeAspect="1"/>
          </p:cNvPicPr>
          <p:nvPr/>
        </p:nvPicPr>
        <p:blipFill>
          <a:blip r:embed="rId4"/>
          <a:stretch>
            <a:fillRect/>
          </a:stretch>
        </p:blipFill>
        <p:spPr>
          <a:xfrm>
            <a:off x="2521692" y="2471065"/>
            <a:ext cx="2036762" cy="2039112"/>
          </a:xfrm>
          <a:prstGeom prst="rect">
            <a:avLst/>
          </a:prstGeom>
        </p:spPr>
      </p:pic>
      <p:sp>
        <p:nvSpPr>
          <p:cNvPr id="11" name="TextBox 10"/>
          <p:cNvSpPr txBox="1"/>
          <p:nvPr/>
        </p:nvSpPr>
        <p:spPr>
          <a:xfrm>
            <a:off x="464292" y="2471065"/>
            <a:ext cx="2057400" cy="2039112"/>
          </a:xfrm>
          <a:prstGeom prst="rect">
            <a:avLst/>
          </a:prstGeom>
          <a:solidFill>
            <a:srgbClr val="0000FF"/>
          </a:solidFill>
        </p:spPr>
        <p:txBody>
          <a:bodyPr wrap="square" rtlCol="0">
            <a:spAutoFit/>
          </a:bodyPr>
          <a:lstStyle/>
          <a:p>
            <a:endParaRPr lang="en-US" dirty="0"/>
          </a:p>
        </p:txBody>
      </p:sp>
      <p:sp>
        <p:nvSpPr>
          <p:cNvPr id="12" name="TextBox 11"/>
          <p:cNvSpPr txBox="1"/>
          <p:nvPr/>
        </p:nvSpPr>
        <p:spPr>
          <a:xfrm>
            <a:off x="2521692" y="465962"/>
            <a:ext cx="2036762" cy="2005103"/>
          </a:xfrm>
          <a:prstGeom prst="rect">
            <a:avLst/>
          </a:prstGeom>
          <a:solidFill>
            <a:schemeClr val="accent2"/>
          </a:solidFill>
        </p:spPr>
        <p:txBody>
          <a:bodyPr wrap="square" rtlCol="0">
            <a:spAutoFit/>
          </a:bodyPr>
          <a:lstStyle/>
          <a:p>
            <a:endParaRPr lang="en-US" dirty="0"/>
          </a:p>
        </p:txBody>
      </p:sp>
      <p:sp>
        <p:nvSpPr>
          <p:cNvPr id="13" name="TextBox 12"/>
          <p:cNvSpPr txBox="1"/>
          <p:nvPr/>
        </p:nvSpPr>
        <p:spPr>
          <a:xfrm>
            <a:off x="464292" y="4510177"/>
            <a:ext cx="4040439" cy="1569660"/>
          </a:xfrm>
          <a:prstGeom prst="rect">
            <a:avLst/>
          </a:prstGeom>
          <a:noFill/>
        </p:spPr>
        <p:txBody>
          <a:bodyPr wrap="none" rtlCol="0">
            <a:spAutoFit/>
          </a:bodyPr>
          <a:lstStyle/>
          <a:p>
            <a:r>
              <a:rPr lang="en-US" sz="2400" dirty="0" smtClean="0">
                <a:solidFill>
                  <a:schemeClr val="accent2"/>
                </a:solidFill>
              </a:rPr>
              <a:t>Russ Thelin, MS, LVRC, CRC</a:t>
            </a:r>
          </a:p>
          <a:p>
            <a:r>
              <a:rPr lang="en-US" sz="2400" dirty="0" smtClean="0">
                <a:solidFill>
                  <a:schemeClr val="accent2"/>
                </a:solidFill>
              </a:rPr>
              <a:t>Senior Policy Fellow</a:t>
            </a:r>
          </a:p>
          <a:p>
            <a:r>
              <a:rPr lang="en-US" sz="2400" dirty="0" smtClean="0">
                <a:solidFill>
                  <a:schemeClr val="accent2"/>
                </a:solidFill>
              </a:rPr>
              <a:t>UMass Boston ICI</a:t>
            </a:r>
          </a:p>
          <a:p>
            <a:r>
              <a:rPr lang="en-US" sz="2400" dirty="0" smtClean="0">
                <a:solidFill>
                  <a:schemeClr val="accent2"/>
                </a:solidFill>
              </a:rPr>
              <a:t>Think College</a:t>
            </a:r>
            <a:endParaRPr lang="en-US" sz="2400" dirty="0">
              <a:solidFill>
                <a:schemeClr val="accent2"/>
              </a:solidFill>
            </a:endParaRPr>
          </a:p>
        </p:txBody>
      </p:sp>
    </p:spTree>
    <p:extLst>
      <p:ext uri="{BB962C8B-B14F-4D97-AF65-F5344CB8AC3E}">
        <p14:creationId xmlns:p14="http://schemas.microsoft.com/office/powerpoint/2010/main" val="149677230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8595" y="274638"/>
            <a:ext cx="5194168" cy="1498038"/>
          </a:xfrm>
        </p:spPr>
        <p:txBody>
          <a:bodyPr>
            <a:normAutofit/>
          </a:bodyPr>
          <a:lstStyle/>
          <a:p>
            <a:r>
              <a:rPr lang="en-US" dirty="0" smtClean="0"/>
              <a:t>Supplemental Security Income (SSI)</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84456804"/>
              </p:ext>
            </p:extLst>
          </p:nvPr>
        </p:nvGraphicFramePr>
        <p:xfrm>
          <a:off x="457201" y="2029444"/>
          <a:ext cx="8229599" cy="1720494"/>
        </p:xfrm>
        <a:graphic>
          <a:graphicData uri="http://schemas.openxmlformats.org/drawingml/2006/table">
            <a:tbl>
              <a:tblPr firstRow="1" bandRow="1">
                <a:tableStyleId>{5C22544A-7EE6-4342-B048-85BDC9FD1C3A}</a:tableStyleId>
              </a:tblPr>
              <a:tblGrid>
                <a:gridCol w="1006116"/>
                <a:gridCol w="1345198"/>
                <a:gridCol w="1175657"/>
                <a:gridCol w="1175657"/>
                <a:gridCol w="1175657"/>
                <a:gridCol w="1175657"/>
                <a:gridCol w="1175657"/>
              </a:tblGrid>
              <a:tr h="237134">
                <a:tc>
                  <a:txBody>
                    <a:bodyPr/>
                    <a:lstStyle/>
                    <a:p>
                      <a:pPr algn="l" fontAlgn="b"/>
                      <a:r>
                        <a:rPr lang="en-US" sz="1200" b="0" i="0" u="none" strike="noStrike" dirty="0">
                          <a:solidFill>
                            <a:srgbClr val="FFFFFF"/>
                          </a:solidFill>
                          <a:effectLst/>
                          <a:latin typeface="Calibri"/>
                        </a:rPr>
                        <a:t>Milestone</a:t>
                      </a:r>
                    </a:p>
                  </a:txBody>
                  <a:tcPr marL="12700" marR="12700" marT="12700" marB="0" anchor="b"/>
                </a:tc>
                <a:tc>
                  <a:txBody>
                    <a:bodyPr/>
                    <a:lstStyle/>
                    <a:p>
                      <a:pPr algn="l" fontAlgn="b"/>
                      <a:r>
                        <a:rPr lang="en-US" sz="1200" b="0" i="0" u="none" strike="noStrike" dirty="0">
                          <a:solidFill>
                            <a:srgbClr val="FFFFFF"/>
                          </a:solidFill>
                          <a:effectLst/>
                          <a:latin typeface="Calibri"/>
                        </a:rPr>
                        <a:t>Total PP Payments</a:t>
                      </a:r>
                    </a:p>
                  </a:txBody>
                  <a:tcPr marL="12700" marR="12700" marT="12700" marB="0" anchor="b"/>
                </a:tc>
                <a:tc>
                  <a:txBody>
                    <a:bodyPr/>
                    <a:lstStyle/>
                    <a:p>
                      <a:pPr algn="l" fontAlgn="b"/>
                      <a:r>
                        <a:rPr lang="hr-HR" sz="1200" b="0" i="0" u="none" strike="noStrike" dirty="0">
                          <a:solidFill>
                            <a:srgbClr val="FFFFFF"/>
                          </a:solidFill>
                          <a:effectLst/>
                          <a:latin typeface="Calibri"/>
                        </a:rPr>
                        <a:t>Split 10/90</a:t>
                      </a:r>
                    </a:p>
                  </a:txBody>
                  <a:tcPr marL="12700" marR="12700" marT="12700" marB="0" anchor="b"/>
                </a:tc>
                <a:tc>
                  <a:txBody>
                    <a:bodyPr/>
                    <a:lstStyle/>
                    <a:p>
                      <a:pPr algn="l" fontAlgn="b"/>
                      <a:r>
                        <a:rPr lang="hr-HR" sz="1200" b="0" i="0" u="none" strike="noStrike" dirty="0">
                          <a:solidFill>
                            <a:srgbClr val="FFFFFF"/>
                          </a:solidFill>
                          <a:effectLst/>
                          <a:latin typeface="Calibri"/>
                        </a:rPr>
                        <a:t>Split 20/80</a:t>
                      </a:r>
                    </a:p>
                  </a:txBody>
                  <a:tcPr marL="12700" marR="12700" marT="12700" marB="0" anchor="b"/>
                </a:tc>
                <a:tc>
                  <a:txBody>
                    <a:bodyPr/>
                    <a:lstStyle/>
                    <a:p>
                      <a:pPr algn="l" fontAlgn="b"/>
                      <a:r>
                        <a:rPr lang="hr-HR" sz="1200" b="0" i="0" u="none" strike="noStrike" dirty="0">
                          <a:solidFill>
                            <a:srgbClr val="FFFFFF"/>
                          </a:solidFill>
                          <a:effectLst/>
                          <a:latin typeface="Calibri"/>
                        </a:rPr>
                        <a:t>Split 30/70</a:t>
                      </a:r>
                    </a:p>
                  </a:txBody>
                  <a:tcPr marL="12700" marR="12700" marT="12700" marB="0" anchor="b"/>
                </a:tc>
                <a:tc>
                  <a:txBody>
                    <a:bodyPr/>
                    <a:lstStyle/>
                    <a:p>
                      <a:pPr algn="l" fontAlgn="b"/>
                      <a:r>
                        <a:rPr lang="hr-HR" sz="1200" b="0" i="0" u="none" strike="noStrike" dirty="0">
                          <a:solidFill>
                            <a:srgbClr val="FFFFFF"/>
                          </a:solidFill>
                          <a:effectLst/>
                          <a:latin typeface="Calibri"/>
                        </a:rPr>
                        <a:t>Split 40/60</a:t>
                      </a:r>
                    </a:p>
                  </a:txBody>
                  <a:tcPr marL="12700" marR="12700" marT="12700" marB="0" anchor="b"/>
                </a:tc>
                <a:tc>
                  <a:txBody>
                    <a:bodyPr/>
                    <a:lstStyle/>
                    <a:p>
                      <a:pPr algn="l" fontAlgn="b"/>
                      <a:r>
                        <a:rPr lang="hr-HR" sz="1200" b="0" i="0" u="none" strike="noStrike" dirty="0">
                          <a:solidFill>
                            <a:srgbClr val="FFFFFF"/>
                          </a:solidFill>
                          <a:effectLst/>
                          <a:latin typeface="Calibri"/>
                        </a:rPr>
                        <a:t>Split 50/50</a:t>
                      </a:r>
                    </a:p>
                  </a:txBody>
                  <a:tcPr marL="12700" marR="12700" marT="12700" marB="0" anchor="b"/>
                </a:tc>
              </a:tr>
              <a:tr h="370840">
                <a:tc>
                  <a:txBody>
                    <a:bodyPr/>
                    <a:lstStyle/>
                    <a:p>
                      <a:pPr algn="l" fontAlgn="b"/>
                      <a:r>
                        <a:rPr lang="en-US" sz="1200" b="0" i="0" u="none" strike="noStrike">
                          <a:solidFill>
                            <a:srgbClr val="000000"/>
                          </a:solidFill>
                          <a:effectLst/>
                          <a:latin typeface="Calibri"/>
                        </a:rPr>
                        <a:t>SSI PI</a:t>
                      </a:r>
                    </a:p>
                  </a:txBody>
                  <a:tcPr marL="12700" marR="12700" marT="12700" marB="0" anchor="b"/>
                </a:tc>
                <a:tc>
                  <a:txBody>
                    <a:bodyPr/>
                    <a:lstStyle/>
                    <a:p>
                      <a:pPr algn="r" fontAlgn="b"/>
                      <a:r>
                        <a:rPr lang="en-US" sz="1200" b="0" i="0" u="none" strike="noStrike">
                          <a:solidFill>
                            <a:srgbClr val="000000"/>
                          </a:solidFill>
                          <a:effectLst/>
                          <a:latin typeface="Calibri"/>
                        </a:rPr>
                        <a:t> $5,636.00 </a:t>
                      </a:r>
                    </a:p>
                  </a:txBody>
                  <a:tcPr marL="12700" marR="12700" marT="12700" marB="0" anchor="b"/>
                </a:tc>
                <a:tc>
                  <a:txBody>
                    <a:bodyPr/>
                    <a:lstStyle/>
                    <a:p>
                      <a:pPr algn="l" fontAlgn="b"/>
                      <a:r>
                        <a:rPr lang="de-DE" sz="1200" b="0" i="0" u="none" strike="noStrike">
                          <a:solidFill>
                            <a:srgbClr val="000000"/>
                          </a:solidFill>
                          <a:effectLst/>
                          <a:latin typeface="Calibri"/>
                        </a:rPr>
                        <a:t>564  /  5072</a:t>
                      </a:r>
                    </a:p>
                  </a:txBody>
                  <a:tcPr marL="12700" marR="12700" marT="12700" marB="0" anchor="b"/>
                </a:tc>
                <a:tc>
                  <a:txBody>
                    <a:bodyPr/>
                    <a:lstStyle/>
                    <a:p>
                      <a:pPr algn="l" fontAlgn="b"/>
                      <a:r>
                        <a:rPr lang="de-DE" sz="1200" b="0" i="0" u="none" strike="noStrike" dirty="0">
                          <a:solidFill>
                            <a:srgbClr val="000000"/>
                          </a:solidFill>
                          <a:effectLst/>
                          <a:latin typeface="Calibri"/>
                        </a:rPr>
                        <a:t>1127  /  4509</a:t>
                      </a:r>
                    </a:p>
                  </a:txBody>
                  <a:tcPr marL="12700" marR="12700" marT="12700" marB="0" anchor="b"/>
                </a:tc>
                <a:tc>
                  <a:txBody>
                    <a:bodyPr/>
                    <a:lstStyle/>
                    <a:p>
                      <a:pPr algn="l" fontAlgn="b"/>
                      <a:r>
                        <a:rPr lang="is-IS" sz="1200" b="0" i="0" u="none" strike="noStrike" dirty="0">
                          <a:solidFill>
                            <a:srgbClr val="000000"/>
                          </a:solidFill>
                          <a:effectLst/>
                          <a:latin typeface="Calibri"/>
                        </a:rPr>
                        <a:t>1691  /  3945</a:t>
                      </a:r>
                    </a:p>
                  </a:txBody>
                  <a:tcPr marL="12700" marR="12700" marT="12700" marB="0" anchor="b"/>
                </a:tc>
                <a:tc>
                  <a:txBody>
                    <a:bodyPr/>
                    <a:lstStyle/>
                    <a:p>
                      <a:pPr algn="l" fontAlgn="b"/>
                      <a:r>
                        <a:rPr lang="de-DE" sz="1200" b="0" i="0" u="none" strike="noStrike" dirty="0">
                          <a:solidFill>
                            <a:srgbClr val="000000"/>
                          </a:solidFill>
                          <a:effectLst/>
                          <a:latin typeface="Calibri"/>
                        </a:rPr>
                        <a:t>2254  /  3382</a:t>
                      </a:r>
                    </a:p>
                  </a:txBody>
                  <a:tcPr marL="12700" marR="12700" marT="12700" marB="0" anchor="b"/>
                </a:tc>
                <a:tc>
                  <a:txBody>
                    <a:bodyPr/>
                    <a:lstStyle/>
                    <a:p>
                      <a:pPr algn="l" fontAlgn="b"/>
                      <a:r>
                        <a:rPr lang="is-IS" sz="1200" b="0" i="0" u="none" strike="noStrike">
                          <a:solidFill>
                            <a:srgbClr val="000000"/>
                          </a:solidFill>
                          <a:effectLst/>
                          <a:latin typeface="Calibri"/>
                        </a:rPr>
                        <a:t>2818 / 2818</a:t>
                      </a:r>
                    </a:p>
                  </a:txBody>
                  <a:tcPr marL="12700" marR="12700" marT="12700" marB="0" anchor="b"/>
                </a:tc>
              </a:tr>
              <a:tr h="370840">
                <a:tc>
                  <a:txBody>
                    <a:bodyPr/>
                    <a:lstStyle/>
                    <a:p>
                      <a:pPr algn="l" fontAlgn="b"/>
                      <a:r>
                        <a:rPr lang="en-US" sz="1200" b="0" i="0" u="none" strike="noStrike" dirty="0">
                          <a:solidFill>
                            <a:srgbClr val="000000"/>
                          </a:solidFill>
                          <a:effectLst/>
                          <a:latin typeface="Calibri"/>
                        </a:rPr>
                        <a:t>SSI </a:t>
                      </a:r>
                      <a:r>
                        <a:rPr lang="en-US" sz="1200" b="0" i="0" u="none" strike="noStrike" dirty="0" smtClean="0">
                          <a:solidFill>
                            <a:srgbClr val="000000"/>
                          </a:solidFill>
                          <a:effectLst/>
                          <a:latin typeface="Calibri"/>
                        </a:rPr>
                        <a:t>PII</a:t>
                      </a:r>
                      <a:endParaRPr lang="en-US" sz="1200" b="0" i="0" u="none" strike="noStrike" dirty="0">
                        <a:solidFill>
                          <a:srgbClr val="000000"/>
                        </a:solidFill>
                        <a:effectLst/>
                        <a:latin typeface="Calibri"/>
                      </a:endParaRPr>
                    </a:p>
                  </a:txBody>
                  <a:tcPr marL="12700" marR="12700" marT="12700" marB="0" anchor="b"/>
                </a:tc>
                <a:tc>
                  <a:txBody>
                    <a:bodyPr/>
                    <a:lstStyle/>
                    <a:p>
                      <a:pPr algn="r" fontAlgn="b"/>
                      <a:r>
                        <a:rPr lang="en-US" sz="1200" b="0" i="0" u="none" strike="noStrike">
                          <a:solidFill>
                            <a:srgbClr val="000000"/>
                          </a:solidFill>
                          <a:effectLst/>
                          <a:latin typeface="Calibri"/>
                        </a:rPr>
                        <a:t> $4,356.00 </a:t>
                      </a:r>
                    </a:p>
                  </a:txBody>
                  <a:tcPr marL="12700" marR="12700" marT="12700" marB="0" anchor="b"/>
                </a:tc>
                <a:tc>
                  <a:txBody>
                    <a:bodyPr/>
                    <a:lstStyle/>
                    <a:p>
                      <a:pPr algn="l" fontAlgn="b"/>
                      <a:r>
                        <a:rPr lang="de-DE" sz="1200" b="0" i="0" u="none" strike="noStrike">
                          <a:solidFill>
                            <a:srgbClr val="000000"/>
                          </a:solidFill>
                          <a:effectLst/>
                          <a:latin typeface="Calibri"/>
                        </a:rPr>
                        <a:t>436  /  3920</a:t>
                      </a:r>
                    </a:p>
                  </a:txBody>
                  <a:tcPr marL="12700" marR="12700" marT="12700" marB="0" anchor="b"/>
                </a:tc>
                <a:tc>
                  <a:txBody>
                    <a:bodyPr/>
                    <a:lstStyle/>
                    <a:p>
                      <a:pPr algn="l" fontAlgn="b"/>
                      <a:r>
                        <a:rPr lang="de-DE" sz="1200" b="0" i="0" u="none" strike="noStrike">
                          <a:solidFill>
                            <a:srgbClr val="000000"/>
                          </a:solidFill>
                          <a:effectLst/>
                          <a:latin typeface="Calibri"/>
                        </a:rPr>
                        <a:t>871  /  3485</a:t>
                      </a:r>
                    </a:p>
                  </a:txBody>
                  <a:tcPr marL="12700" marR="12700" marT="12700" marB="0" anchor="b"/>
                </a:tc>
                <a:tc>
                  <a:txBody>
                    <a:bodyPr/>
                    <a:lstStyle/>
                    <a:p>
                      <a:pPr algn="l" fontAlgn="b"/>
                      <a:r>
                        <a:rPr lang="is-IS" sz="1200" b="0" i="0" u="none" strike="noStrike">
                          <a:solidFill>
                            <a:srgbClr val="000000"/>
                          </a:solidFill>
                          <a:effectLst/>
                          <a:latin typeface="Calibri"/>
                        </a:rPr>
                        <a:t>1307  / 3048</a:t>
                      </a:r>
                    </a:p>
                  </a:txBody>
                  <a:tcPr marL="12700" marR="12700" marT="12700" marB="0" anchor="b"/>
                </a:tc>
                <a:tc>
                  <a:txBody>
                    <a:bodyPr/>
                    <a:lstStyle/>
                    <a:p>
                      <a:pPr algn="l" fontAlgn="b"/>
                      <a:r>
                        <a:rPr lang="is-IS" sz="1200" b="0" i="0" u="none" strike="noStrike">
                          <a:solidFill>
                            <a:srgbClr val="000000"/>
                          </a:solidFill>
                          <a:effectLst/>
                          <a:latin typeface="Calibri"/>
                        </a:rPr>
                        <a:t>1714 / 2642</a:t>
                      </a:r>
                    </a:p>
                  </a:txBody>
                  <a:tcPr marL="12700" marR="12700" marT="12700" marB="0" anchor="b"/>
                </a:tc>
                <a:tc>
                  <a:txBody>
                    <a:bodyPr/>
                    <a:lstStyle/>
                    <a:p>
                      <a:pPr algn="l" fontAlgn="b"/>
                      <a:r>
                        <a:rPr lang="is-IS" sz="1200" b="0" i="0" u="none" strike="noStrike">
                          <a:solidFill>
                            <a:srgbClr val="000000"/>
                          </a:solidFill>
                          <a:effectLst/>
                          <a:latin typeface="Calibri"/>
                        </a:rPr>
                        <a:t>2178 / 2178</a:t>
                      </a:r>
                    </a:p>
                  </a:txBody>
                  <a:tcPr marL="12700" marR="12700" marT="12700" marB="0" anchor="b"/>
                </a:tc>
              </a:tr>
              <a:tr h="370840">
                <a:tc>
                  <a:txBody>
                    <a:bodyPr/>
                    <a:lstStyle/>
                    <a:p>
                      <a:pPr algn="l" fontAlgn="b"/>
                      <a:r>
                        <a:rPr lang="en-US" sz="1200" b="0" i="0" u="none" strike="noStrike">
                          <a:solidFill>
                            <a:srgbClr val="000000"/>
                          </a:solidFill>
                          <a:effectLst/>
                          <a:latin typeface="Calibri"/>
                        </a:rPr>
                        <a:t>SSI Outcome</a:t>
                      </a:r>
                    </a:p>
                  </a:txBody>
                  <a:tcPr marL="12700" marR="12700" marT="12700" marB="0" anchor="b"/>
                </a:tc>
                <a:tc>
                  <a:txBody>
                    <a:bodyPr/>
                    <a:lstStyle/>
                    <a:p>
                      <a:pPr algn="r" fontAlgn="b"/>
                      <a:r>
                        <a:rPr lang="en-US" sz="1200" b="0" i="0" u="none" strike="noStrike">
                          <a:solidFill>
                            <a:srgbClr val="000000"/>
                          </a:solidFill>
                          <a:effectLst/>
                          <a:latin typeface="Calibri"/>
                        </a:rPr>
                        <a:t> $14,520.00 </a:t>
                      </a:r>
                    </a:p>
                  </a:txBody>
                  <a:tcPr marL="12700" marR="12700" marT="12700" marB="0" anchor="b"/>
                </a:tc>
                <a:tc>
                  <a:txBody>
                    <a:bodyPr/>
                    <a:lstStyle/>
                    <a:p>
                      <a:pPr algn="l" fontAlgn="b"/>
                      <a:r>
                        <a:rPr lang="is-IS" sz="1200" b="0" i="0" u="none" strike="noStrike">
                          <a:solidFill>
                            <a:srgbClr val="000000"/>
                          </a:solidFill>
                          <a:effectLst/>
                          <a:latin typeface="Calibri"/>
                        </a:rPr>
                        <a:t>1452 / 13068</a:t>
                      </a:r>
                    </a:p>
                  </a:txBody>
                  <a:tcPr marL="12700" marR="12700" marT="12700" marB="0" anchor="b"/>
                </a:tc>
                <a:tc>
                  <a:txBody>
                    <a:bodyPr/>
                    <a:lstStyle/>
                    <a:p>
                      <a:pPr algn="l" fontAlgn="b"/>
                      <a:r>
                        <a:rPr lang="is-IS" sz="1200" b="0" i="0" u="none" strike="noStrike">
                          <a:solidFill>
                            <a:srgbClr val="000000"/>
                          </a:solidFill>
                          <a:effectLst/>
                          <a:latin typeface="Calibri"/>
                        </a:rPr>
                        <a:t>2904 / 11616</a:t>
                      </a:r>
                    </a:p>
                  </a:txBody>
                  <a:tcPr marL="12700" marR="12700" marT="12700" marB="0" anchor="b"/>
                </a:tc>
                <a:tc>
                  <a:txBody>
                    <a:bodyPr/>
                    <a:lstStyle/>
                    <a:p>
                      <a:pPr algn="l" fontAlgn="b"/>
                      <a:r>
                        <a:rPr lang="fi-FI" sz="1200" b="0" i="0" u="none" strike="noStrike">
                          <a:solidFill>
                            <a:srgbClr val="000000"/>
                          </a:solidFill>
                          <a:effectLst/>
                          <a:latin typeface="Calibri"/>
                        </a:rPr>
                        <a:t>4356 / 10164</a:t>
                      </a:r>
                    </a:p>
                  </a:txBody>
                  <a:tcPr marL="12700" marR="12700" marT="12700" marB="0" anchor="b"/>
                </a:tc>
                <a:tc>
                  <a:txBody>
                    <a:bodyPr/>
                    <a:lstStyle/>
                    <a:p>
                      <a:pPr algn="l" fontAlgn="b"/>
                      <a:r>
                        <a:rPr lang="is-IS" sz="1200" b="0" i="0" u="none" strike="noStrike">
                          <a:solidFill>
                            <a:srgbClr val="000000"/>
                          </a:solidFill>
                          <a:effectLst/>
                          <a:latin typeface="Calibri"/>
                        </a:rPr>
                        <a:t>5908 / 8712</a:t>
                      </a:r>
                    </a:p>
                  </a:txBody>
                  <a:tcPr marL="12700" marR="12700" marT="12700" marB="0" anchor="b"/>
                </a:tc>
                <a:tc>
                  <a:txBody>
                    <a:bodyPr/>
                    <a:lstStyle/>
                    <a:p>
                      <a:pPr algn="l" fontAlgn="b"/>
                      <a:r>
                        <a:rPr lang="is-IS" sz="1200" b="0" i="0" u="none" strike="noStrike">
                          <a:solidFill>
                            <a:srgbClr val="000000"/>
                          </a:solidFill>
                          <a:effectLst/>
                          <a:latin typeface="Calibri"/>
                        </a:rPr>
                        <a:t>7260 / 7260</a:t>
                      </a:r>
                    </a:p>
                  </a:txBody>
                  <a:tcPr marL="12700" marR="12700" marT="12700" marB="0" anchor="b"/>
                </a:tc>
              </a:tr>
              <a:tr h="370840">
                <a:tc>
                  <a:txBody>
                    <a:bodyPr/>
                    <a:lstStyle/>
                    <a:p>
                      <a:pPr algn="l" fontAlgn="b"/>
                      <a:r>
                        <a:rPr lang="en-US" sz="1200" b="0" i="0" u="none" strike="noStrike">
                          <a:solidFill>
                            <a:srgbClr val="000000"/>
                          </a:solidFill>
                          <a:effectLst/>
                          <a:latin typeface="Calibri"/>
                        </a:rPr>
                        <a:t>TOTAL SSI</a:t>
                      </a:r>
                    </a:p>
                  </a:txBody>
                  <a:tcPr marL="12700" marR="12700" marT="12700" marB="0" anchor="b"/>
                </a:tc>
                <a:tc>
                  <a:txBody>
                    <a:bodyPr/>
                    <a:lstStyle/>
                    <a:p>
                      <a:pPr algn="r" fontAlgn="b"/>
                      <a:r>
                        <a:rPr lang="en-US" sz="1200" b="0" i="0" u="none" strike="noStrike">
                          <a:solidFill>
                            <a:srgbClr val="000000"/>
                          </a:solidFill>
                          <a:effectLst/>
                          <a:latin typeface="Calibri"/>
                        </a:rPr>
                        <a:t> $24,489.00 </a:t>
                      </a:r>
                    </a:p>
                  </a:txBody>
                  <a:tcPr marL="12700" marR="12700" marT="12700" marB="0" anchor="b"/>
                </a:tc>
                <a:tc>
                  <a:txBody>
                    <a:bodyPr/>
                    <a:lstStyle/>
                    <a:p>
                      <a:pPr algn="l" fontAlgn="b"/>
                      <a:r>
                        <a:rPr lang="is-IS" sz="1200" b="0" i="0" u="none" strike="noStrike">
                          <a:solidFill>
                            <a:srgbClr val="000000"/>
                          </a:solidFill>
                          <a:effectLst/>
                          <a:latin typeface="Calibri"/>
                        </a:rPr>
                        <a:t>2449 / 22040</a:t>
                      </a:r>
                    </a:p>
                  </a:txBody>
                  <a:tcPr marL="12700" marR="12700" marT="12700" marB="0" anchor="b"/>
                </a:tc>
                <a:tc>
                  <a:txBody>
                    <a:bodyPr/>
                    <a:lstStyle/>
                    <a:p>
                      <a:pPr algn="l" fontAlgn="b"/>
                      <a:r>
                        <a:rPr lang="cs-CZ" sz="1200" b="0" i="0" u="none" strike="noStrike">
                          <a:solidFill>
                            <a:srgbClr val="000000"/>
                          </a:solidFill>
                          <a:effectLst/>
                          <a:latin typeface="Calibri"/>
                        </a:rPr>
                        <a:t>4898 / 19491</a:t>
                      </a:r>
                    </a:p>
                  </a:txBody>
                  <a:tcPr marL="12700" marR="12700" marT="12700" marB="0" anchor="b"/>
                </a:tc>
                <a:tc>
                  <a:txBody>
                    <a:bodyPr/>
                    <a:lstStyle/>
                    <a:p>
                      <a:pPr algn="l" fontAlgn="b"/>
                      <a:r>
                        <a:rPr lang="is-IS" sz="1200" b="0" i="0" u="none" strike="noStrike">
                          <a:solidFill>
                            <a:srgbClr val="000000"/>
                          </a:solidFill>
                          <a:effectLst/>
                          <a:latin typeface="Calibri"/>
                        </a:rPr>
                        <a:t>7347 / 17142</a:t>
                      </a:r>
                    </a:p>
                  </a:txBody>
                  <a:tcPr marL="12700" marR="12700" marT="12700" marB="0" anchor="b"/>
                </a:tc>
                <a:tc>
                  <a:txBody>
                    <a:bodyPr/>
                    <a:lstStyle/>
                    <a:p>
                      <a:pPr algn="l" fontAlgn="b"/>
                      <a:r>
                        <a:rPr lang="fi-FI" sz="1200" b="0" i="0" u="none" strike="noStrike">
                          <a:solidFill>
                            <a:srgbClr val="000000"/>
                          </a:solidFill>
                          <a:effectLst/>
                          <a:latin typeface="Calibri"/>
                        </a:rPr>
                        <a:t>9796 / 14693</a:t>
                      </a:r>
                    </a:p>
                  </a:txBody>
                  <a:tcPr marL="12700" marR="12700" marT="12700" marB="0" anchor="b"/>
                </a:tc>
                <a:tc>
                  <a:txBody>
                    <a:bodyPr/>
                    <a:lstStyle/>
                    <a:p>
                      <a:pPr algn="l" fontAlgn="b"/>
                      <a:r>
                        <a:rPr lang="is-IS" sz="1200" b="0" i="0" u="none" strike="noStrike" dirty="0">
                          <a:solidFill>
                            <a:srgbClr val="000000"/>
                          </a:solidFill>
                          <a:effectLst/>
                          <a:latin typeface="Calibri"/>
                        </a:rPr>
                        <a:t>12244 / 1225</a:t>
                      </a:r>
                    </a:p>
                  </a:txBody>
                  <a:tcPr marL="12700" marR="12700" marT="12700" marB="0" anchor="b"/>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42308198"/>
              </p:ext>
            </p:extLst>
          </p:nvPr>
        </p:nvGraphicFramePr>
        <p:xfrm>
          <a:off x="1524000" y="4296205"/>
          <a:ext cx="6096000" cy="185420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r>
                        <a:rPr lang="en-US" dirty="0" smtClean="0"/>
                        <a:t>Milestone</a:t>
                      </a:r>
                      <a:endParaRPr lang="en-US" dirty="0"/>
                    </a:p>
                  </a:txBody>
                  <a:tcPr/>
                </a:tc>
                <a:tc>
                  <a:txBody>
                    <a:bodyPr/>
                    <a:lstStyle/>
                    <a:p>
                      <a:r>
                        <a:rPr lang="en-US" dirty="0" smtClean="0"/>
                        <a:t>VR</a:t>
                      </a:r>
                      <a:endParaRPr lang="en-US" dirty="0"/>
                    </a:p>
                  </a:txBody>
                  <a:tcPr/>
                </a:tc>
                <a:tc>
                  <a:txBody>
                    <a:bodyPr/>
                    <a:lstStyle/>
                    <a:p>
                      <a:r>
                        <a:rPr lang="en-US" dirty="0" smtClean="0"/>
                        <a:t>IHE-EN</a:t>
                      </a:r>
                      <a:endParaRPr lang="en-US" dirty="0"/>
                    </a:p>
                  </a:txBody>
                  <a:tcPr/>
                </a:tc>
                <a:tc>
                  <a:txBody>
                    <a:bodyPr/>
                    <a:lstStyle/>
                    <a:p>
                      <a:r>
                        <a:rPr lang="en-US" dirty="0" smtClean="0"/>
                        <a:t>Split</a:t>
                      </a:r>
                      <a:endParaRPr lang="en-US" dirty="0"/>
                    </a:p>
                  </a:txBody>
                  <a:tcPr/>
                </a:tc>
              </a:tr>
              <a:tr h="370840">
                <a:tc>
                  <a:txBody>
                    <a:bodyPr/>
                    <a:lstStyle/>
                    <a:p>
                      <a:r>
                        <a:rPr lang="en-US" dirty="0" smtClean="0"/>
                        <a:t>SSI  Phase I</a:t>
                      </a:r>
                      <a:endParaRPr lang="en-US" dirty="0"/>
                    </a:p>
                  </a:txBody>
                  <a:tcPr/>
                </a:tc>
                <a:tc>
                  <a:txBody>
                    <a:bodyPr/>
                    <a:lstStyle/>
                    <a:p>
                      <a:r>
                        <a:rPr lang="en-US" dirty="0" smtClean="0"/>
                        <a:t>5636</a:t>
                      </a:r>
                      <a:endParaRPr lang="en-US" dirty="0"/>
                    </a:p>
                  </a:txBody>
                  <a:tcPr/>
                </a:tc>
                <a:tc>
                  <a:txBody>
                    <a:bodyPr/>
                    <a:lstStyle/>
                    <a:p>
                      <a:r>
                        <a:rPr lang="en-US" dirty="0" smtClean="0"/>
                        <a:t>0</a:t>
                      </a:r>
                      <a:endParaRPr lang="en-US" dirty="0"/>
                    </a:p>
                  </a:txBody>
                  <a:tcPr/>
                </a:tc>
                <a:tc>
                  <a:txBody>
                    <a:bodyPr/>
                    <a:lstStyle/>
                    <a:p>
                      <a:r>
                        <a:rPr lang="en-US" dirty="0" smtClean="0"/>
                        <a:t>100/0</a:t>
                      </a:r>
                      <a:endParaRPr lang="en-US" dirty="0"/>
                    </a:p>
                  </a:txBody>
                  <a:tcPr/>
                </a:tc>
              </a:tr>
              <a:tr h="370840">
                <a:tc>
                  <a:txBody>
                    <a:bodyPr/>
                    <a:lstStyle/>
                    <a:p>
                      <a:r>
                        <a:rPr lang="en-US" dirty="0" smtClean="0"/>
                        <a:t>SSI</a:t>
                      </a:r>
                      <a:r>
                        <a:rPr lang="en-US" baseline="0" dirty="0" smtClean="0"/>
                        <a:t> Phase II</a:t>
                      </a:r>
                      <a:endParaRPr lang="en-US" dirty="0"/>
                    </a:p>
                  </a:txBody>
                  <a:tcPr/>
                </a:tc>
                <a:tc>
                  <a:txBody>
                    <a:bodyPr/>
                    <a:lstStyle/>
                    <a:p>
                      <a:r>
                        <a:rPr lang="en-US" dirty="0" smtClean="0"/>
                        <a:t>2178</a:t>
                      </a:r>
                      <a:endParaRPr lang="en-US" dirty="0"/>
                    </a:p>
                  </a:txBody>
                  <a:tcPr/>
                </a:tc>
                <a:tc>
                  <a:txBody>
                    <a:bodyPr/>
                    <a:lstStyle/>
                    <a:p>
                      <a:r>
                        <a:rPr lang="en-US" dirty="0" smtClean="0"/>
                        <a:t>2178</a:t>
                      </a:r>
                      <a:endParaRPr lang="en-US" dirty="0"/>
                    </a:p>
                  </a:txBody>
                  <a:tcPr/>
                </a:tc>
                <a:tc>
                  <a:txBody>
                    <a:bodyPr/>
                    <a:lstStyle/>
                    <a:p>
                      <a:r>
                        <a:rPr lang="en-US" dirty="0" smtClean="0"/>
                        <a:t>50/50</a:t>
                      </a:r>
                      <a:endParaRPr lang="en-US" dirty="0"/>
                    </a:p>
                  </a:txBody>
                  <a:tcPr/>
                </a:tc>
              </a:tr>
              <a:tr h="370840">
                <a:tc>
                  <a:txBody>
                    <a:bodyPr/>
                    <a:lstStyle/>
                    <a:p>
                      <a:r>
                        <a:rPr lang="en-US" dirty="0" smtClean="0"/>
                        <a:t>SSI Outcome</a:t>
                      </a:r>
                      <a:endParaRPr lang="en-US" dirty="0"/>
                    </a:p>
                  </a:txBody>
                  <a:tcPr/>
                </a:tc>
                <a:tc>
                  <a:txBody>
                    <a:bodyPr/>
                    <a:lstStyle/>
                    <a:p>
                      <a:r>
                        <a:rPr lang="en-US" dirty="0" smtClean="0"/>
                        <a:t>2904</a:t>
                      </a:r>
                      <a:endParaRPr lang="en-US" dirty="0"/>
                    </a:p>
                  </a:txBody>
                  <a:tcPr/>
                </a:tc>
                <a:tc>
                  <a:txBody>
                    <a:bodyPr/>
                    <a:lstStyle/>
                    <a:p>
                      <a:r>
                        <a:rPr lang="en-US" dirty="0" smtClean="0"/>
                        <a:t>11616</a:t>
                      </a:r>
                      <a:endParaRPr lang="en-US" dirty="0"/>
                    </a:p>
                  </a:txBody>
                  <a:tcPr/>
                </a:tc>
                <a:tc>
                  <a:txBody>
                    <a:bodyPr/>
                    <a:lstStyle/>
                    <a:p>
                      <a:r>
                        <a:rPr lang="en-US" dirty="0" smtClean="0"/>
                        <a:t>20/80</a:t>
                      </a:r>
                      <a:endParaRPr lang="en-US" dirty="0"/>
                    </a:p>
                  </a:txBody>
                  <a:tcPr/>
                </a:tc>
              </a:tr>
              <a:tr h="370840">
                <a:tc>
                  <a:txBody>
                    <a:bodyPr/>
                    <a:lstStyle/>
                    <a:p>
                      <a:r>
                        <a:rPr lang="en-US" dirty="0" smtClean="0"/>
                        <a:t>TOTAL SSI</a:t>
                      </a:r>
                      <a:endParaRPr lang="en-US" dirty="0"/>
                    </a:p>
                  </a:txBody>
                  <a:tcPr/>
                </a:tc>
                <a:tc>
                  <a:txBody>
                    <a:bodyPr/>
                    <a:lstStyle/>
                    <a:p>
                      <a:r>
                        <a:rPr lang="en-US" dirty="0" smtClean="0"/>
                        <a:t>10718</a:t>
                      </a:r>
                      <a:endParaRPr lang="en-US" dirty="0"/>
                    </a:p>
                  </a:txBody>
                  <a:tcPr/>
                </a:tc>
                <a:tc>
                  <a:txBody>
                    <a:bodyPr/>
                    <a:lstStyle/>
                    <a:p>
                      <a:r>
                        <a:rPr lang="en-US" dirty="0" smtClean="0"/>
                        <a:t>13794</a:t>
                      </a:r>
                      <a:endParaRPr lang="en-US" dirty="0"/>
                    </a:p>
                  </a:txBody>
                  <a:tcPr/>
                </a:tc>
                <a:tc>
                  <a:txBody>
                    <a:bodyPr/>
                    <a:lstStyle/>
                    <a:p>
                      <a:r>
                        <a:rPr lang="en-US" dirty="0" smtClean="0"/>
                        <a:t>43/57</a:t>
                      </a:r>
                      <a:endParaRPr lang="en-US" dirty="0"/>
                    </a:p>
                  </a:txBody>
                  <a:tcPr/>
                </a:tc>
              </a:tr>
            </a:tbl>
          </a:graphicData>
        </a:graphic>
      </p:graphicFrame>
      <p:sp>
        <p:nvSpPr>
          <p:cNvPr id="7" name="TextBox 6"/>
          <p:cNvSpPr txBox="1"/>
          <p:nvPr/>
        </p:nvSpPr>
        <p:spPr>
          <a:xfrm>
            <a:off x="1524000" y="3926873"/>
            <a:ext cx="1494595" cy="369332"/>
          </a:xfrm>
          <a:prstGeom prst="rect">
            <a:avLst/>
          </a:prstGeom>
          <a:noFill/>
        </p:spPr>
        <p:txBody>
          <a:bodyPr wrap="none" rtlCol="0">
            <a:spAutoFit/>
          </a:bodyPr>
          <a:lstStyle/>
          <a:p>
            <a:r>
              <a:rPr lang="en-US" dirty="0" smtClean="0"/>
              <a:t>Example Two:</a:t>
            </a:r>
            <a:endParaRPr lang="en-US" dirty="0"/>
          </a:p>
        </p:txBody>
      </p:sp>
      <p:pic>
        <p:nvPicPr>
          <p:cNvPr id="8" name="Picture 7" descr="SSA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01" y="274638"/>
            <a:ext cx="2112145" cy="1498038"/>
          </a:xfrm>
          <a:prstGeom prst="rect">
            <a:avLst/>
          </a:prstGeom>
        </p:spPr>
      </p:pic>
    </p:spTree>
    <p:extLst>
      <p:ext uri="{BB962C8B-B14F-4D97-AF65-F5344CB8AC3E}">
        <p14:creationId xmlns:p14="http://schemas.microsoft.com/office/powerpoint/2010/main" val="169447788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8595" y="274638"/>
            <a:ext cx="5194168" cy="1498038"/>
          </a:xfrm>
        </p:spPr>
        <p:txBody>
          <a:bodyPr>
            <a:normAutofit/>
          </a:bodyPr>
          <a:lstStyle/>
          <a:p>
            <a:r>
              <a:rPr lang="en-US" dirty="0" smtClean="0"/>
              <a:t>OK, You Try It!</a:t>
            </a:r>
            <a:br>
              <a:rPr lang="en-US" dirty="0" smtClean="0"/>
            </a:br>
            <a:r>
              <a:rPr lang="en-US" dirty="0" smtClean="0"/>
              <a:t>What makes Sense?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26844375"/>
              </p:ext>
            </p:extLst>
          </p:nvPr>
        </p:nvGraphicFramePr>
        <p:xfrm>
          <a:off x="457201" y="2029444"/>
          <a:ext cx="8229599" cy="1720494"/>
        </p:xfrm>
        <a:graphic>
          <a:graphicData uri="http://schemas.openxmlformats.org/drawingml/2006/table">
            <a:tbl>
              <a:tblPr firstRow="1" bandRow="1">
                <a:tableStyleId>{5C22544A-7EE6-4342-B048-85BDC9FD1C3A}</a:tableStyleId>
              </a:tblPr>
              <a:tblGrid>
                <a:gridCol w="1006116"/>
                <a:gridCol w="1345198"/>
                <a:gridCol w="1175657"/>
                <a:gridCol w="1175657"/>
                <a:gridCol w="1175657"/>
                <a:gridCol w="1175657"/>
                <a:gridCol w="1175657"/>
              </a:tblGrid>
              <a:tr h="237134">
                <a:tc>
                  <a:txBody>
                    <a:bodyPr/>
                    <a:lstStyle/>
                    <a:p>
                      <a:pPr algn="l" fontAlgn="b"/>
                      <a:r>
                        <a:rPr lang="en-US" sz="1200" b="0" i="0" u="none" strike="noStrike" dirty="0">
                          <a:solidFill>
                            <a:srgbClr val="FFFFFF"/>
                          </a:solidFill>
                          <a:effectLst/>
                          <a:latin typeface="Calibri"/>
                        </a:rPr>
                        <a:t>Milestone</a:t>
                      </a:r>
                    </a:p>
                  </a:txBody>
                  <a:tcPr marL="12700" marR="12700" marT="12700" marB="0" anchor="b"/>
                </a:tc>
                <a:tc>
                  <a:txBody>
                    <a:bodyPr/>
                    <a:lstStyle/>
                    <a:p>
                      <a:pPr algn="l" fontAlgn="b"/>
                      <a:r>
                        <a:rPr lang="en-US" sz="1200" b="0" i="0" u="none" strike="noStrike" dirty="0">
                          <a:solidFill>
                            <a:srgbClr val="FFFFFF"/>
                          </a:solidFill>
                          <a:effectLst/>
                          <a:latin typeface="Calibri"/>
                        </a:rPr>
                        <a:t>Total PP Payments</a:t>
                      </a:r>
                    </a:p>
                  </a:txBody>
                  <a:tcPr marL="12700" marR="12700" marT="12700" marB="0" anchor="b"/>
                </a:tc>
                <a:tc>
                  <a:txBody>
                    <a:bodyPr/>
                    <a:lstStyle/>
                    <a:p>
                      <a:pPr algn="l" fontAlgn="b"/>
                      <a:r>
                        <a:rPr lang="hr-HR" sz="1200" b="0" i="0" u="none" strike="noStrike" dirty="0">
                          <a:solidFill>
                            <a:srgbClr val="FFFFFF"/>
                          </a:solidFill>
                          <a:effectLst/>
                          <a:latin typeface="Calibri"/>
                        </a:rPr>
                        <a:t>Split 10/90</a:t>
                      </a:r>
                    </a:p>
                  </a:txBody>
                  <a:tcPr marL="12700" marR="12700" marT="12700" marB="0" anchor="b"/>
                </a:tc>
                <a:tc>
                  <a:txBody>
                    <a:bodyPr/>
                    <a:lstStyle/>
                    <a:p>
                      <a:pPr algn="l" fontAlgn="b"/>
                      <a:r>
                        <a:rPr lang="hr-HR" sz="1200" b="0" i="0" u="none" strike="noStrike" dirty="0">
                          <a:solidFill>
                            <a:srgbClr val="FFFFFF"/>
                          </a:solidFill>
                          <a:effectLst/>
                          <a:latin typeface="Calibri"/>
                        </a:rPr>
                        <a:t>Split 20/80</a:t>
                      </a:r>
                    </a:p>
                  </a:txBody>
                  <a:tcPr marL="12700" marR="12700" marT="12700" marB="0" anchor="b"/>
                </a:tc>
                <a:tc>
                  <a:txBody>
                    <a:bodyPr/>
                    <a:lstStyle/>
                    <a:p>
                      <a:pPr algn="l" fontAlgn="b"/>
                      <a:r>
                        <a:rPr lang="hr-HR" sz="1200" b="0" i="0" u="none" strike="noStrike" dirty="0">
                          <a:solidFill>
                            <a:srgbClr val="FFFFFF"/>
                          </a:solidFill>
                          <a:effectLst/>
                          <a:latin typeface="Calibri"/>
                        </a:rPr>
                        <a:t>Split 30/70</a:t>
                      </a:r>
                    </a:p>
                  </a:txBody>
                  <a:tcPr marL="12700" marR="12700" marT="12700" marB="0" anchor="b"/>
                </a:tc>
                <a:tc>
                  <a:txBody>
                    <a:bodyPr/>
                    <a:lstStyle/>
                    <a:p>
                      <a:pPr algn="l" fontAlgn="b"/>
                      <a:r>
                        <a:rPr lang="hr-HR" sz="1200" b="0" i="0" u="none" strike="noStrike" dirty="0">
                          <a:solidFill>
                            <a:srgbClr val="FFFFFF"/>
                          </a:solidFill>
                          <a:effectLst/>
                          <a:latin typeface="Calibri"/>
                        </a:rPr>
                        <a:t>Split 40/60</a:t>
                      </a:r>
                    </a:p>
                  </a:txBody>
                  <a:tcPr marL="12700" marR="12700" marT="12700" marB="0" anchor="b"/>
                </a:tc>
                <a:tc>
                  <a:txBody>
                    <a:bodyPr/>
                    <a:lstStyle/>
                    <a:p>
                      <a:pPr algn="l" fontAlgn="b"/>
                      <a:r>
                        <a:rPr lang="hr-HR" sz="1200" b="0" i="0" u="none" strike="noStrike" dirty="0">
                          <a:solidFill>
                            <a:srgbClr val="FFFFFF"/>
                          </a:solidFill>
                          <a:effectLst/>
                          <a:latin typeface="Calibri"/>
                        </a:rPr>
                        <a:t>Split 50/50</a:t>
                      </a:r>
                    </a:p>
                  </a:txBody>
                  <a:tcPr marL="12700" marR="12700" marT="12700" marB="0" anchor="b"/>
                </a:tc>
              </a:tr>
              <a:tr h="370840">
                <a:tc>
                  <a:txBody>
                    <a:bodyPr/>
                    <a:lstStyle/>
                    <a:p>
                      <a:pPr algn="l" fontAlgn="b"/>
                      <a:r>
                        <a:rPr lang="en-US" sz="1200" b="0" i="0" u="none" strike="noStrike">
                          <a:solidFill>
                            <a:srgbClr val="000000"/>
                          </a:solidFill>
                          <a:effectLst/>
                          <a:latin typeface="Calibri"/>
                        </a:rPr>
                        <a:t>SSI PI</a:t>
                      </a:r>
                    </a:p>
                  </a:txBody>
                  <a:tcPr marL="12700" marR="12700" marT="12700" marB="0" anchor="b"/>
                </a:tc>
                <a:tc>
                  <a:txBody>
                    <a:bodyPr/>
                    <a:lstStyle/>
                    <a:p>
                      <a:pPr algn="r" fontAlgn="b"/>
                      <a:r>
                        <a:rPr lang="en-US" sz="1200" b="0" i="0" u="none" strike="noStrike">
                          <a:solidFill>
                            <a:srgbClr val="000000"/>
                          </a:solidFill>
                          <a:effectLst/>
                          <a:latin typeface="Calibri"/>
                        </a:rPr>
                        <a:t> $5,636.00 </a:t>
                      </a:r>
                    </a:p>
                  </a:txBody>
                  <a:tcPr marL="12700" marR="12700" marT="12700" marB="0" anchor="b"/>
                </a:tc>
                <a:tc>
                  <a:txBody>
                    <a:bodyPr/>
                    <a:lstStyle/>
                    <a:p>
                      <a:pPr algn="l" fontAlgn="b"/>
                      <a:r>
                        <a:rPr lang="de-DE" sz="1200" b="0" i="0" u="none" strike="noStrike">
                          <a:solidFill>
                            <a:srgbClr val="000000"/>
                          </a:solidFill>
                          <a:effectLst/>
                          <a:latin typeface="Calibri"/>
                        </a:rPr>
                        <a:t>564  /  5072</a:t>
                      </a:r>
                    </a:p>
                  </a:txBody>
                  <a:tcPr marL="12700" marR="12700" marT="12700" marB="0" anchor="b"/>
                </a:tc>
                <a:tc>
                  <a:txBody>
                    <a:bodyPr/>
                    <a:lstStyle/>
                    <a:p>
                      <a:pPr algn="l" fontAlgn="b"/>
                      <a:r>
                        <a:rPr lang="de-DE" sz="1200" b="0" i="0" u="none" strike="noStrike" dirty="0">
                          <a:solidFill>
                            <a:srgbClr val="000000"/>
                          </a:solidFill>
                          <a:effectLst/>
                          <a:latin typeface="Calibri"/>
                        </a:rPr>
                        <a:t>1127  /  4509</a:t>
                      </a:r>
                    </a:p>
                  </a:txBody>
                  <a:tcPr marL="12700" marR="12700" marT="12700" marB="0" anchor="b"/>
                </a:tc>
                <a:tc>
                  <a:txBody>
                    <a:bodyPr/>
                    <a:lstStyle/>
                    <a:p>
                      <a:pPr algn="l" fontAlgn="b"/>
                      <a:r>
                        <a:rPr lang="is-IS" sz="1200" b="0" i="0" u="none" strike="noStrike" dirty="0">
                          <a:solidFill>
                            <a:srgbClr val="000000"/>
                          </a:solidFill>
                          <a:effectLst/>
                          <a:latin typeface="Calibri"/>
                        </a:rPr>
                        <a:t>1691  /  3945</a:t>
                      </a:r>
                    </a:p>
                  </a:txBody>
                  <a:tcPr marL="12700" marR="12700" marT="12700" marB="0" anchor="b"/>
                </a:tc>
                <a:tc>
                  <a:txBody>
                    <a:bodyPr/>
                    <a:lstStyle/>
                    <a:p>
                      <a:pPr algn="l" fontAlgn="b"/>
                      <a:r>
                        <a:rPr lang="de-DE" sz="1200" b="0" i="0" u="none" strike="noStrike" dirty="0">
                          <a:solidFill>
                            <a:srgbClr val="000000"/>
                          </a:solidFill>
                          <a:effectLst/>
                          <a:latin typeface="Calibri"/>
                        </a:rPr>
                        <a:t>2254  /  3382</a:t>
                      </a:r>
                    </a:p>
                  </a:txBody>
                  <a:tcPr marL="12700" marR="12700" marT="12700" marB="0" anchor="b"/>
                </a:tc>
                <a:tc>
                  <a:txBody>
                    <a:bodyPr/>
                    <a:lstStyle/>
                    <a:p>
                      <a:pPr algn="l" fontAlgn="b"/>
                      <a:r>
                        <a:rPr lang="is-IS" sz="1200" b="0" i="0" u="none" strike="noStrike">
                          <a:solidFill>
                            <a:srgbClr val="000000"/>
                          </a:solidFill>
                          <a:effectLst/>
                          <a:latin typeface="Calibri"/>
                        </a:rPr>
                        <a:t>2818 / 2818</a:t>
                      </a:r>
                    </a:p>
                  </a:txBody>
                  <a:tcPr marL="12700" marR="12700" marT="12700" marB="0" anchor="b"/>
                </a:tc>
              </a:tr>
              <a:tr h="370840">
                <a:tc>
                  <a:txBody>
                    <a:bodyPr/>
                    <a:lstStyle/>
                    <a:p>
                      <a:pPr algn="l" fontAlgn="b"/>
                      <a:r>
                        <a:rPr lang="en-US" sz="1200" b="0" i="0" u="none" strike="noStrike" dirty="0">
                          <a:solidFill>
                            <a:srgbClr val="000000"/>
                          </a:solidFill>
                          <a:effectLst/>
                          <a:latin typeface="Calibri"/>
                        </a:rPr>
                        <a:t>SSI </a:t>
                      </a:r>
                      <a:r>
                        <a:rPr lang="en-US" sz="1200" b="0" i="0" u="none" strike="noStrike" dirty="0" smtClean="0">
                          <a:solidFill>
                            <a:srgbClr val="000000"/>
                          </a:solidFill>
                          <a:effectLst/>
                          <a:latin typeface="Calibri"/>
                        </a:rPr>
                        <a:t>PII</a:t>
                      </a:r>
                      <a:endParaRPr lang="en-US" sz="1200" b="0" i="0" u="none" strike="noStrike" dirty="0">
                        <a:solidFill>
                          <a:srgbClr val="000000"/>
                        </a:solidFill>
                        <a:effectLst/>
                        <a:latin typeface="Calibri"/>
                      </a:endParaRPr>
                    </a:p>
                  </a:txBody>
                  <a:tcPr marL="12700" marR="12700" marT="12700" marB="0" anchor="b"/>
                </a:tc>
                <a:tc>
                  <a:txBody>
                    <a:bodyPr/>
                    <a:lstStyle/>
                    <a:p>
                      <a:pPr algn="r" fontAlgn="b"/>
                      <a:r>
                        <a:rPr lang="en-US" sz="1200" b="0" i="0" u="none" strike="noStrike">
                          <a:solidFill>
                            <a:srgbClr val="000000"/>
                          </a:solidFill>
                          <a:effectLst/>
                          <a:latin typeface="Calibri"/>
                        </a:rPr>
                        <a:t> $4,356.00 </a:t>
                      </a:r>
                    </a:p>
                  </a:txBody>
                  <a:tcPr marL="12700" marR="12700" marT="12700" marB="0" anchor="b"/>
                </a:tc>
                <a:tc>
                  <a:txBody>
                    <a:bodyPr/>
                    <a:lstStyle/>
                    <a:p>
                      <a:pPr algn="l" fontAlgn="b"/>
                      <a:r>
                        <a:rPr lang="de-DE" sz="1200" b="0" i="0" u="none" strike="noStrike">
                          <a:solidFill>
                            <a:srgbClr val="000000"/>
                          </a:solidFill>
                          <a:effectLst/>
                          <a:latin typeface="Calibri"/>
                        </a:rPr>
                        <a:t>436  /  3920</a:t>
                      </a:r>
                    </a:p>
                  </a:txBody>
                  <a:tcPr marL="12700" marR="12700" marT="12700" marB="0" anchor="b"/>
                </a:tc>
                <a:tc>
                  <a:txBody>
                    <a:bodyPr/>
                    <a:lstStyle/>
                    <a:p>
                      <a:pPr algn="l" fontAlgn="b"/>
                      <a:r>
                        <a:rPr lang="de-DE" sz="1200" b="0" i="0" u="none" strike="noStrike">
                          <a:solidFill>
                            <a:srgbClr val="000000"/>
                          </a:solidFill>
                          <a:effectLst/>
                          <a:latin typeface="Calibri"/>
                        </a:rPr>
                        <a:t>871  /  3485</a:t>
                      </a:r>
                    </a:p>
                  </a:txBody>
                  <a:tcPr marL="12700" marR="12700" marT="12700" marB="0" anchor="b"/>
                </a:tc>
                <a:tc>
                  <a:txBody>
                    <a:bodyPr/>
                    <a:lstStyle/>
                    <a:p>
                      <a:pPr algn="l" fontAlgn="b"/>
                      <a:r>
                        <a:rPr lang="is-IS" sz="1200" b="0" i="0" u="none" strike="noStrike">
                          <a:solidFill>
                            <a:srgbClr val="000000"/>
                          </a:solidFill>
                          <a:effectLst/>
                          <a:latin typeface="Calibri"/>
                        </a:rPr>
                        <a:t>1307  / 3048</a:t>
                      </a:r>
                    </a:p>
                  </a:txBody>
                  <a:tcPr marL="12700" marR="12700" marT="12700" marB="0" anchor="b"/>
                </a:tc>
                <a:tc>
                  <a:txBody>
                    <a:bodyPr/>
                    <a:lstStyle/>
                    <a:p>
                      <a:pPr algn="l" fontAlgn="b"/>
                      <a:r>
                        <a:rPr lang="is-IS" sz="1200" b="0" i="0" u="none" strike="noStrike">
                          <a:solidFill>
                            <a:srgbClr val="000000"/>
                          </a:solidFill>
                          <a:effectLst/>
                          <a:latin typeface="Calibri"/>
                        </a:rPr>
                        <a:t>1714 / 2642</a:t>
                      </a:r>
                    </a:p>
                  </a:txBody>
                  <a:tcPr marL="12700" marR="12700" marT="12700" marB="0" anchor="b"/>
                </a:tc>
                <a:tc>
                  <a:txBody>
                    <a:bodyPr/>
                    <a:lstStyle/>
                    <a:p>
                      <a:pPr algn="l" fontAlgn="b"/>
                      <a:r>
                        <a:rPr lang="is-IS" sz="1200" b="0" i="0" u="none" strike="noStrike">
                          <a:solidFill>
                            <a:srgbClr val="000000"/>
                          </a:solidFill>
                          <a:effectLst/>
                          <a:latin typeface="Calibri"/>
                        </a:rPr>
                        <a:t>2178 / 2178</a:t>
                      </a:r>
                    </a:p>
                  </a:txBody>
                  <a:tcPr marL="12700" marR="12700" marT="12700" marB="0" anchor="b"/>
                </a:tc>
              </a:tr>
              <a:tr h="370840">
                <a:tc>
                  <a:txBody>
                    <a:bodyPr/>
                    <a:lstStyle/>
                    <a:p>
                      <a:pPr algn="l" fontAlgn="b"/>
                      <a:r>
                        <a:rPr lang="en-US" sz="1200" b="0" i="0" u="none" strike="noStrike">
                          <a:solidFill>
                            <a:srgbClr val="000000"/>
                          </a:solidFill>
                          <a:effectLst/>
                          <a:latin typeface="Calibri"/>
                        </a:rPr>
                        <a:t>SSI Outcome</a:t>
                      </a:r>
                    </a:p>
                  </a:txBody>
                  <a:tcPr marL="12700" marR="12700" marT="12700" marB="0" anchor="b"/>
                </a:tc>
                <a:tc>
                  <a:txBody>
                    <a:bodyPr/>
                    <a:lstStyle/>
                    <a:p>
                      <a:pPr algn="r" fontAlgn="b"/>
                      <a:r>
                        <a:rPr lang="en-US" sz="1200" b="0" i="0" u="none" strike="noStrike">
                          <a:solidFill>
                            <a:srgbClr val="000000"/>
                          </a:solidFill>
                          <a:effectLst/>
                          <a:latin typeface="Calibri"/>
                        </a:rPr>
                        <a:t> $14,520.00 </a:t>
                      </a:r>
                    </a:p>
                  </a:txBody>
                  <a:tcPr marL="12700" marR="12700" marT="12700" marB="0" anchor="b"/>
                </a:tc>
                <a:tc>
                  <a:txBody>
                    <a:bodyPr/>
                    <a:lstStyle/>
                    <a:p>
                      <a:pPr algn="l" fontAlgn="b"/>
                      <a:r>
                        <a:rPr lang="is-IS" sz="1200" b="0" i="0" u="none" strike="noStrike">
                          <a:solidFill>
                            <a:srgbClr val="000000"/>
                          </a:solidFill>
                          <a:effectLst/>
                          <a:latin typeface="Calibri"/>
                        </a:rPr>
                        <a:t>1452 / 13068</a:t>
                      </a:r>
                    </a:p>
                  </a:txBody>
                  <a:tcPr marL="12700" marR="12700" marT="12700" marB="0" anchor="b"/>
                </a:tc>
                <a:tc>
                  <a:txBody>
                    <a:bodyPr/>
                    <a:lstStyle/>
                    <a:p>
                      <a:pPr algn="l" fontAlgn="b"/>
                      <a:r>
                        <a:rPr lang="is-IS" sz="1200" b="0" i="0" u="none" strike="noStrike">
                          <a:solidFill>
                            <a:srgbClr val="000000"/>
                          </a:solidFill>
                          <a:effectLst/>
                          <a:latin typeface="Calibri"/>
                        </a:rPr>
                        <a:t>2904 / 11616</a:t>
                      </a:r>
                    </a:p>
                  </a:txBody>
                  <a:tcPr marL="12700" marR="12700" marT="12700" marB="0" anchor="b"/>
                </a:tc>
                <a:tc>
                  <a:txBody>
                    <a:bodyPr/>
                    <a:lstStyle/>
                    <a:p>
                      <a:pPr algn="l" fontAlgn="b"/>
                      <a:r>
                        <a:rPr lang="fi-FI" sz="1200" b="0" i="0" u="none" strike="noStrike">
                          <a:solidFill>
                            <a:srgbClr val="000000"/>
                          </a:solidFill>
                          <a:effectLst/>
                          <a:latin typeface="Calibri"/>
                        </a:rPr>
                        <a:t>4356 / 10164</a:t>
                      </a:r>
                    </a:p>
                  </a:txBody>
                  <a:tcPr marL="12700" marR="12700" marT="12700" marB="0" anchor="b"/>
                </a:tc>
                <a:tc>
                  <a:txBody>
                    <a:bodyPr/>
                    <a:lstStyle/>
                    <a:p>
                      <a:pPr algn="l" fontAlgn="b"/>
                      <a:r>
                        <a:rPr lang="is-IS" sz="1200" b="0" i="0" u="none" strike="noStrike">
                          <a:solidFill>
                            <a:srgbClr val="000000"/>
                          </a:solidFill>
                          <a:effectLst/>
                          <a:latin typeface="Calibri"/>
                        </a:rPr>
                        <a:t>5908 / 8712</a:t>
                      </a:r>
                    </a:p>
                  </a:txBody>
                  <a:tcPr marL="12700" marR="12700" marT="12700" marB="0" anchor="b"/>
                </a:tc>
                <a:tc>
                  <a:txBody>
                    <a:bodyPr/>
                    <a:lstStyle/>
                    <a:p>
                      <a:pPr algn="l" fontAlgn="b"/>
                      <a:r>
                        <a:rPr lang="is-IS" sz="1200" b="0" i="0" u="none" strike="noStrike">
                          <a:solidFill>
                            <a:srgbClr val="000000"/>
                          </a:solidFill>
                          <a:effectLst/>
                          <a:latin typeface="Calibri"/>
                        </a:rPr>
                        <a:t>7260 / 7260</a:t>
                      </a:r>
                    </a:p>
                  </a:txBody>
                  <a:tcPr marL="12700" marR="12700" marT="12700" marB="0" anchor="b"/>
                </a:tc>
              </a:tr>
              <a:tr h="370840">
                <a:tc>
                  <a:txBody>
                    <a:bodyPr/>
                    <a:lstStyle/>
                    <a:p>
                      <a:pPr algn="l" fontAlgn="b"/>
                      <a:r>
                        <a:rPr lang="en-US" sz="1200" b="0" i="0" u="none" strike="noStrike">
                          <a:solidFill>
                            <a:srgbClr val="000000"/>
                          </a:solidFill>
                          <a:effectLst/>
                          <a:latin typeface="Calibri"/>
                        </a:rPr>
                        <a:t>TOTAL SSI</a:t>
                      </a:r>
                    </a:p>
                  </a:txBody>
                  <a:tcPr marL="12700" marR="12700" marT="12700" marB="0" anchor="b"/>
                </a:tc>
                <a:tc>
                  <a:txBody>
                    <a:bodyPr/>
                    <a:lstStyle/>
                    <a:p>
                      <a:pPr algn="r" fontAlgn="b"/>
                      <a:r>
                        <a:rPr lang="en-US" sz="1200" b="0" i="0" u="none" strike="noStrike">
                          <a:solidFill>
                            <a:srgbClr val="000000"/>
                          </a:solidFill>
                          <a:effectLst/>
                          <a:latin typeface="Calibri"/>
                        </a:rPr>
                        <a:t> $24,489.00 </a:t>
                      </a:r>
                    </a:p>
                  </a:txBody>
                  <a:tcPr marL="12700" marR="12700" marT="12700" marB="0" anchor="b"/>
                </a:tc>
                <a:tc>
                  <a:txBody>
                    <a:bodyPr/>
                    <a:lstStyle/>
                    <a:p>
                      <a:pPr algn="l" fontAlgn="b"/>
                      <a:r>
                        <a:rPr lang="is-IS" sz="1200" b="0" i="0" u="none" strike="noStrike">
                          <a:solidFill>
                            <a:srgbClr val="000000"/>
                          </a:solidFill>
                          <a:effectLst/>
                          <a:latin typeface="Calibri"/>
                        </a:rPr>
                        <a:t>2449 / 22040</a:t>
                      </a:r>
                    </a:p>
                  </a:txBody>
                  <a:tcPr marL="12700" marR="12700" marT="12700" marB="0" anchor="b"/>
                </a:tc>
                <a:tc>
                  <a:txBody>
                    <a:bodyPr/>
                    <a:lstStyle/>
                    <a:p>
                      <a:pPr algn="l" fontAlgn="b"/>
                      <a:r>
                        <a:rPr lang="cs-CZ" sz="1200" b="0" i="0" u="none" strike="noStrike">
                          <a:solidFill>
                            <a:srgbClr val="000000"/>
                          </a:solidFill>
                          <a:effectLst/>
                          <a:latin typeface="Calibri"/>
                        </a:rPr>
                        <a:t>4898 / 19491</a:t>
                      </a:r>
                    </a:p>
                  </a:txBody>
                  <a:tcPr marL="12700" marR="12700" marT="12700" marB="0" anchor="b"/>
                </a:tc>
                <a:tc>
                  <a:txBody>
                    <a:bodyPr/>
                    <a:lstStyle/>
                    <a:p>
                      <a:pPr algn="l" fontAlgn="b"/>
                      <a:r>
                        <a:rPr lang="is-IS" sz="1200" b="0" i="0" u="none" strike="noStrike">
                          <a:solidFill>
                            <a:srgbClr val="000000"/>
                          </a:solidFill>
                          <a:effectLst/>
                          <a:latin typeface="Calibri"/>
                        </a:rPr>
                        <a:t>7347 / 17142</a:t>
                      </a:r>
                    </a:p>
                  </a:txBody>
                  <a:tcPr marL="12700" marR="12700" marT="12700" marB="0" anchor="b"/>
                </a:tc>
                <a:tc>
                  <a:txBody>
                    <a:bodyPr/>
                    <a:lstStyle/>
                    <a:p>
                      <a:pPr algn="l" fontAlgn="b"/>
                      <a:r>
                        <a:rPr lang="fi-FI" sz="1200" b="0" i="0" u="none" strike="noStrike">
                          <a:solidFill>
                            <a:srgbClr val="000000"/>
                          </a:solidFill>
                          <a:effectLst/>
                          <a:latin typeface="Calibri"/>
                        </a:rPr>
                        <a:t>9796 / 14693</a:t>
                      </a:r>
                    </a:p>
                  </a:txBody>
                  <a:tcPr marL="12700" marR="12700" marT="12700" marB="0" anchor="b"/>
                </a:tc>
                <a:tc>
                  <a:txBody>
                    <a:bodyPr/>
                    <a:lstStyle/>
                    <a:p>
                      <a:pPr algn="l" fontAlgn="b"/>
                      <a:r>
                        <a:rPr lang="is-IS" sz="1200" b="0" i="0" u="none" strike="noStrike" dirty="0">
                          <a:solidFill>
                            <a:srgbClr val="000000"/>
                          </a:solidFill>
                          <a:effectLst/>
                          <a:latin typeface="Calibri"/>
                        </a:rPr>
                        <a:t>12244 / 1225</a:t>
                      </a:r>
                    </a:p>
                  </a:txBody>
                  <a:tcPr marL="12700" marR="12700" marT="12700" marB="0" anchor="b"/>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179958151"/>
              </p:ext>
            </p:extLst>
          </p:nvPr>
        </p:nvGraphicFramePr>
        <p:xfrm>
          <a:off x="1524000" y="4296205"/>
          <a:ext cx="6096000" cy="185420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r>
                        <a:rPr lang="en-US" dirty="0" smtClean="0"/>
                        <a:t>Milestone</a:t>
                      </a:r>
                      <a:endParaRPr lang="en-US" dirty="0"/>
                    </a:p>
                  </a:txBody>
                  <a:tcPr/>
                </a:tc>
                <a:tc>
                  <a:txBody>
                    <a:bodyPr/>
                    <a:lstStyle/>
                    <a:p>
                      <a:r>
                        <a:rPr lang="en-US" dirty="0" smtClean="0"/>
                        <a:t>VR</a:t>
                      </a:r>
                      <a:endParaRPr lang="en-US" dirty="0"/>
                    </a:p>
                  </a:txBody>
                  <a:tcPr/>
                </a:tc>
                <a:tc>
                  <a:txBody>
                    <a:bodyPr/>
                    <a:lstStyle/>
                    <a:p>
                      <a:r>
                        <a:rPr lang="en-US" dirty="0" smtClean="0"/>
                        <a:t>IHE-EN</a:t>
                      </a:r>
                      <a:endParaRPr lang="en-US" dirty="0"/>
                    </a:p>
                  </a:txBody>
                  <a:tcPr/>
                </a:tc>
                <a:tc>
                  <a:txBody>
                    <a:bodyPr/>
                    <a:lstStyle/>
                    <a:p>
                      <a:r>
                        <a:rPr lang="en-US" dirty="0" smtClean="0"/>
                        <a:t>Split</a:t>
                      </a:r>
                      <a:endParaRPr lang="en-US" dirty="0"/>
                    </a:p>
                  </a:txBody>
                  <a:tcPr/>
                </a:tc>
              </a:tr>
              <a:tr h="370840">
                <a:tc>
                  <a:txBody>
                    <a:bodyPr/>
                    <a:lstStyle/>
                    <a:p>
                      <a:r>
                        <a:rPr lang="en-US" dirty="0" smtClean="0"/>
                        <a:t>SSI  Phase I</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SSI</a:t>
                      </a:r>
                      <a:r>
                        <a:rPr lang="en-US" baseline="0" dirty="0" smtClean="0"/>
                        <a:t> Phase II</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SSI Outcome</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TOTAL SSI</a:t>
                      </a:r>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7" name="TextBox 6"/>
          <p:cNvSpPr txBox="1"/>
          <p:nvPr/>
        </p:nvSpPr>
        <p:spPr>
          <a:xfrm>
            <a:off x="1524000" y="3926873"/>
            <a:ext cx="1494595" cy="369332"/>
          </a:xfrm>
          <a:prstGeom prst="rect">
            <a:avLst/>
          </a:prstGeom>
          <a:noFill/>
        </p:spPr>
        <p:txBody>
          <a:bodyPr wrap="none" rtlCol="0">
            <a:spAutoFit/>
          </a:bodyPr>
          <a:lstStyle/>
          <a:p>
            <a:r>
              <a:rPr lang="en-US" dirty="0" smtClean="0"/>
              <a:t>Example Two:</a:t>
            </a:r>
            <a:endParaRPr lang="en-US" dirty="0"/>
          </a:p>
        </p:txBody>
      </p:sp>
      <p:pic>
        <p:nvPicPr>
          <p:cNvPr id="8" name="Picture 7" descr="SSA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01" y="274638"/>
            <a:ext cx="2112145" cy="1498038"/>
          </a:xfrm>
          <a:prstGeom prst="rect">
            <a:avLst/>
          </a:prstGeom>
        </p:spPr>
      </p:pic>
    </p:spTree>
    <p:extLst>
      <p:ext uri="{BB962C8B-B14F-4D97-AF65-F5344CB8AC3E}">
        <p14:creationId xmlns:p14="http://schemas.microsoft.com/office/powerpoint/2010/main" val="96182287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60946" y="173952"/>
            <a:ext cx="8663423" cy="6540540"/>
          </a:xfrm>
          <a:prstGeom prst="rect">
            <a:avLst/>
          </a:prstGeom>
          <a:noFill/>
          <a:ln>
            <a:noFill/>
          </a:ln>
          <a:effectLst>
            <a:glow rad="101600">
              <a:schemeClr val="tx1">
                <a:alpha val="75000"/>
              </a:schemeClr>
            </a:glow>
          </a:effectLst>
        </p:spPr>
      </p:pic>
      <p:sp>
        <p:nvSpPr>
          <p:cNvPr id="2" name="TextBox 1"/>
          <p:cNvSpPr txBox="1"/>
          <p:nvPr/>
        </p:nvSpPr>
        <p:spPr>
          <a:xfrm>
            <a:off x="4433321" y="5791162"/>
            <a:ext cx="3309633" cy="738664"/>
          </a:xfrm>
          <a:prstGeom prst="rect">
            <a:avLst/>
          </a:prstGeom>
          <a:solidFill>
            <a:schemeClr val="bg1"/>
          </a:solidFill>
        </p:spPr>
        <p:txBody>
          <a:bodyPr wrap="none" rtlCol="0">
            <a:spAutoFit/>
          </a:bodyPr>
          <a:lstStyle/>
          <a:p>
            <a:r>
              <a:rPr lang="en-US" sz="1400" dirty="0" smtClean="0"/>
              <a:t>Tom is succeeding in his job (Phase</a:t>
            </a:r>
          </a:p>
          <a:p>
            <a:r>
              <a:rPr lang="en-US" sz="1400" dirty="0" smtClean="0"/>
              <a:t>II milestone payments received monthly as</a:t>
            </a:r>
          </a:p>
          <a:p>
            <a:r>
              <a:rPr lang="en-US" sz="1400" dirty="0" smtClean="0"/>
              <a:t>Outlined in Partnership Plus agreement)</a:t>
            </a:r>
            <a:endParaRPr lang="en-US" sz="1400" dirty="0"/>
          </a:p>
        </p:txBody>
      </p:sp>
      <p:sp>
        <p:nvSpPr>
          <p:cNvPr id="3" name="TextBox 2"/>
          <p:cNvSpPr txBox="1"/>
          <p:nvPr/>
        </p:nvSpPr>
        <p:spPr>
          <a:xfrm>
            <a:off x="610286" y="5366297"/>
            <a:ext cx="2854743" cy="954107"/>
          </a:xfrm>
          <a:prstGeom prst="rect">
            <a:avLst/>
          </a:prstGeom>
          <a:solidFill>
            <a:srgbClr val="FFFFFF"/>
          </a:solidFill>
        </p:spPr>
        <p:txBody>
          <a:bodyPr wrap="none" rtlCol="0">
            <a:spAutoFit/>
          </a:bodyPr>
          <a:lstStyle/>
          <a:p>
            <a:r>
              <a:rPr lang="en-US" sz="1400" dirty="0" smtClean="0"/>
              <a:t>EN and VR work with Tom at</a:t>
            </a:r>
          </a:p>
          <a:p>
            <a:r>
              <a:rPr lang="en-US" sz="1400" dirty="0" smtClean="0"/>
              <a:t>his job (Phase I milestone payments</a:t>
            </a:r>
          </a:p>
          <a:p>
            <a:r>
              <a:rPr lang="en-US" sz="1400" dirty="0"/>
              <a:t>r</a:t>
            </a:r>
            <a:r>
              <a:rPr lang="en-US" sz="1400" dirty="0" smtClean="0"/>
              <a:t>eceived as outlined in Partnership</a:t>
            </a:r>
          </a:p>
          <a:p>
            <a:r>
              <a:rPr lang="en-US" sz="1400" dirty="0" smtClean="0"/>
              <a:t>Plus agreement)</a:t>
            </a:r>
            <a:endParaRPr lang="en-US" sz="1400" dirty="0"/>
          </a:p>
        </p:txBody>
      </p:sp>
      <p:sp>
        <p:nvSpPr>
          <p:cNvPr id="5" name="TextBox 4"/>
          <p:cNvSpPr txBox="1"/>
          <p:nvPr/>
        </p:nvSpPr>
        <p:spPr>
          <a:xfrm>
            <a:off x="989655" y="2969189"/>
            <a:ext cx="2746390" cy="523220"/>
          </a:xfrm>
          <a:prstGeom prst="rect">
            <a:avLst/>
          </a:prstGeom>
          <a:solidFill>
            <a:srgbClr val="FFFFFF"/>
          </a:solidFill>
        </p:spPr>
        <p:txBody>
          <a:bodyPr wrap="none" rtlCol="0">
            <a:spAutoFit/>
          </a:bodyPr>
          <a:lstStyle/>
          <a:p>
            <a:r>
              <a:rPr lang="en-US" sz="1400" dirty="0" smtClean="0"/>
              <a:t>Tom uses skills from VR and IHE</a:t>
            </a:r>
          </a:p>
          <a:p>
            <a:r>
              <a:rPr lang="en-US" sz="1400" dirty="0"/>
              <a:t>e</a:t>
            </a:r>
            <a:r>
              <a:rPr lang="en-US" sz="1400" dirty="0" smtClean="0"/>
              <a:t>xperiences to secure employment</a:t>
            </a:r>
            <a:endParaRPr lang="en-US" sz="1400" dirty="0"/>
          </a:p>
        </p:txBody>
      </p:sp>
      <p:sp>
        <p:nvSpPr>
          <p:cNvPr id="6" name="TextBox 5"/>
          <p:cNvSpPr txBox="1"/>
          <p:nvPr/>
        </p:nvSpPr>
        <p:spPr>
          <a:xfrm>
            <a:off x="1187586" y="481629"/>
            <a:ext cx="1948645" cy="523220"/>
          </a:xfrm>
          <a:prstGeom prst="rect">
            <a:avLst/>
          </a:prstGeom>
          <a:solidFill>
            <a:srgbClr val="FFFFFF"/>
          </a:solidFill>
        </p:spPr>
        <p:txBody>
          <a:bodyPr wrap="none" rtlCol="0">
            <a:spAutoFit/>
          </a:bodyPr>
          <a:lstStyle/>
          <a:p>
            <a:r>
              <a:rPr lang="en-US" sz="1400" dirty="0" smtClean="0"/>
              <a:t>Tom works with VR  and</a:t>
            </a:r>
          </a:p>
          <a:p>
            <a:r>
              <a:rPr lang="en-US" sz="1400" dirty="0"/>
              <a:t>a</a:t>
            </a:r>
            <a:r>
              <a:rPr lang="en-US" sz="1400" dirty="0" smtClean="0"/>
              <a:t>ttends IHE for job skills</a:t>
            </a:r>
            <a:endParaRPr lang="en-US" sz="1400" dirty="0"/>
          </a:p>
        </p:txBody>
      </p:sp>
      <p:sp>
        <p:nvSpPr>
          <p:cNvPr id="7" name="TextBox 6"/>
          <p:cNvSpPr txBox="1"/>
          <p:nvPr/>
        </p:nvSpPr>
        <p:spPr>
          <a:xfrm>
            <a:off x="6237258" y="624435"/>
            <a:ext cx="2576672" cy="954107"/>
          </a:xfrm>
          <a:prstGeom prst="rect">
            <a:avLst/>
          </a:prstGeom>
          <a:solidFill>
            <a:srgbClr val="FFFFFF"/>
          </a:solidFill>
        </p:spPr>
        <p:txBody>
          <a:bodyPr wrap="none" rtlCol="0">
            <a:spAutoFit/>
          </a:bodyPr>
          <a:lstStyle/>
          <a:p>
            <a:r>
              <a:rPr lang="en-US" sz="1400" dirty="0" smtClean="0"/>
              <a:t>SSA pays IHE-EN and VR</a:t>
            </a:r>
          </a:p>
          <a:p>
            <a:r>
              <a:rPr lang="en-US" sz="1400" dirty="0" smtClean="0"/>
              <a:t>programs Outcome milestone</a:t>
            </a:r>
          </a:p>
          <a:p>
            <a:r>
              <a:rPr lang="en-US" sz="1400" dirty="0" smtClean="0"/>
              <a:t>payments monthly as outlined in</a:t>
            </a:r>
          </a:p>
          <a:p>
            <a:r>
              <a:rPr lang="en-US" sz="1400" dirty="0" smtClean="0"/>
              <a:t>Partnership Plus agreement.</a:t>
            </a:r>
          </a:p>
        </p:txBody>
      </p:sp>
      <p:sp>
        <p:nvSpPr>
          <p:cNvPr id="8" name="TextBox 7"/>
          <p:cNvSpPr txBox="1"/>
          <p:nvPr/>
        </p:nvSpPr>
        <p:spPr>
          <a:xfrm>
            <a:off x="4766838" y="2342569"/>
            <a:ext cx="2290593" cy="923330"/>
          </a:xfrm>
          <a:prstGeom prst="rect">
            <a:avLst/>
          </a:prstGeom>
          <a:solidFill>
            <a:srgbClr val="FFFFFF"/>
          </a:solidFill>
        </p:spPr>
        <p:txBody>
          <a:bodyPr wrap="square" rtlCol="0">
            <a:spAutoFit/>
          </a:bodyPr>
          <a:lstStyle/>
          <a:p>
            <a:r>
              <a:rPr lang="en-US" dirty="0" smtClean="0">
                <a:solidFill>
                  <a:srgbClr val="008000"/>
                </a:solidFill>
              </a:rPr>
              <a:t>Up to $25,494 (SSDI)</a:t>
            </a:r>
          </a:p>
          <a:p>
            <a:r>
              <a:rPr lang="en-US" dirty="0" smtClean="0">
                <a:solidFill>
                  <a:srgbClr val="008000"/>
                </a:solidFill>
              </a:rPr>
              <a:t>or $24,489 (SSI) over</a:t>
            </a:r>
          </a:p>
          <a:p>
            <a:r>
              <a:rPr lang="en-US" dirty="0" smtClean="0">
                <a:solidFill>
                  <a:srgbClr val="008000"/>
                </a:solidFill>
              </a:rPr>
              <a:t>3-5 years</a:t>
            </a:r>
            <a:endParaRPr lang="en-US" dirty="0">
              <a:solidFill>
                <a:srgbClr val="008000"/>
              </a:solidFill>
            </a:endParaRPr>
          </a:p>
        </p:txBody>
      </p:sp>
    </p:spTree>
    <p:extLst>
      <p:ext uri="{BB962C8B-B14F-4D97-AF65-F5344CB8AC3E}">
        <p14:creationId xmlns:p14="http://schemas.microsoft.com/office/powerpoint/2010/main" val="4480362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D8D5E1A-4F5B-AE4A-AD22-7A540EBD3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bg1">
              <a:lumMod val="75000"/>
            </a:schemeClr>
          </a:solidFill>
        </p:spPr>
      </p:pic>
      <p:sp>
        <p:nvSpPr>
          <p:cNvPr id="5" name="TextBox 4"/>
          <p:cNvSpPr txBox="1"/>
          <p:nvPr/>
        </p:nvSpPr>
        <p:spPr>
          <a:xfrm>
            <a:off x="4912824" y="325029"/>
            <a:ext cx="4391831" cy="193899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Becoming </a:t>
            </a:r>
          </a:p>
          <a:p>
            <a:pPr algn="ctr"/>
            <a:r>
              <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 EN</a:t>
            </a:r>
            <a:endPar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TextBox 5"/>
          <p:cNvSpPr txBox="1"/>
          <p:nvPr/>
        </p:nvSpPr>
        <p:spPr>
          <a:xfrm>
            <a:off x="174878" y="4422707"/>
            <a:ext cx="4737946" cy="1015663"/>
          </a:xfrm>
          <a:prstGeom prst="rect">
            <a:avLst/>
          </a:prstGeom>
          <a:solidFill>
            <a:schemeClr val="bg1">
              <a:lumMod val="75000"/>
            </a:schemeClr>
          </a:solidFill>
        </p:spPr>
        <p:txBody>
          <a:bodyPr wrap="none" rtlCol="0">
            <a:spAutoFit/>
          </a:bodyPr>
          <a:lstStyle/>
          <a:p>
            <a:r>
              <a:rPr lang="en-US" sz="2000" dirty="0" smtClean="0"/>
              <a:t>Up Front:  This is the Federal Government.</a:t>
            </a:r>
          </a:p>
          <a:p>
            <a:r>
              <a:rPr lang="en-US" sz="2000" dirty="0" smtClean="0"/>
              <a:t>This will take some time and effort.</a:t>
            </a:r>
          </a:p>
          <a:p>
            <a:r>
              <a:rPr lang="en-US" sz="2000" dirty="0" smtClean="0"/>
              <a:t>But, it can, and has been done many times.</a:t>
            </a:r>
          </a:p>
        </p:txBody>
      </p:sp>
      <p:sp>
        <p:nvSpPr>
          <p:cNvPr id="7" name="TextBox 6"/>
          <p:cNvSpPr txBox="1"/>
          <p:nvPr/>
        </p:nvSpPr>
        <p:spPr>
          <a:xfrm>
            <a:off x="174878" y="5438370"/>
            <a:ext cx="8071591" cy="1261884"/>
          </a:xfrm>
          <a:prstGeom prst="rect">
            <a:avLst/>
          </a:prstGeom>
          <a:solidFill>
            <a:schemeClr val="bg1">
              <a:lumMod val="75000"/>
            </a:schemeClr>
          </a:solidFill>
        </p:spPr>
        <p:txBody>
          <a:bodyPr wrap="none" rtlCol="0">
            <a:spAutoFit/>
          </a:bodyPr>
          <a:lstStyle/>
          <a:p>
            <a:r>
              <a:rPr lang="en-US" sz="2400" dirty="0"/>
              <a:t>-</a:t>
            </a:r>
            <a:r>
              <a:rPr lang="en-US" sz="2400" dirty="0" smtClean="0"/>
              <a:t>Consider talking to your VR agency on your intent, first.</a:t>
            </a:r>
          </a:p>
          <a:p>
            <a:r>
              <a:rPr lang="en-US" sz="2400" dirty="0" smtClean="0"/>
              <a:t>-Complete a </a:t>
            </a:r>
            <a:r>
              <a:rPr lang="en-US" sz="2400" u="sng" dirty="0" smtClean="0"/>
              <a:t>request for application </a:t>
            </a:r>
            <a:r>
              <a:rPr lang="en-US" sz="2400" dirty="0" smtClean="0"/>
              <a:t>(RFA) with SSA.</a:t>
            </a:r>
          </a:p>
          <a:p>
            <a:r>
              <a:rPr lang="en-US" sz="2800" dirty="0" smtClean="0"/>
              <a:t> </a:t>
            </a:r>
            <a:r>
              <a:rPr lang="en-US" sz="2800" u="sng" dirty="0" smtClean="0">
                <a:solidFill>
                  <a:srgbClr val="FF0000"/>
                </a:solidFill>
                <a:hlinkClick r:id="rId3"/>
              </a:rPr>
              <a:t>https://www.ssa.gov/work/enrfa.html</a:t>
            </a:r>
            <a:endParaRPr lang="en-US" sz="2800" u="sng" dirty="0" smtClean="0">
              <a:solidFill>
                <a:srgbClr val="FF0000"/>
              </a:solidFill>
            </a:endParaRPr>
          </a:p>
        </p:txBody>
      </p:sp>
    </p:spTree>
    <p:extLst>
      <p:ext uri="{BB962C8B-B14F-4D97-AF65-F5344CB8AC3E}">
        <p14:creationId xmlns:p14="http://schemas.microsoft.com/office/powerpoint/2010/main" val="38041764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0B322AF-77E4-A445-8467-288E9A9BF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4542088"/>
          </a:xfrm>
          <a:prstGeom prst="rect">
            <a:avLst/>
          </a:prstGeom>
        </p:spPr>
      </p:pic>
      <p:sp>
        <p:nvSpPr>
          <p:cNvPr id="3" name="TextBox 2"/>
          <p:cNvSpPr txBox="1"/>
          <p:nvPr/>
        </p:nvSpPr>
        <p:spPr>
          <a:xfrm>
            <a:off x="220879" y="3783984"/>
            <a:ext cx="2793553" cy="707886"/>
          </a:xfrm>
          <a:prstGeom prst="rect">
            <a:avLst/>
          </a:prstGeom>
          <a:noFill/>
        </p:spPr>
        <p:txBody>
          <a:bodyPr wrap="none" rtlCol="0">
            <a:spAutoFit/>
          </a:bodyPr>
          <a:lstStyle/>
          <a:p>
            <a:r>
              <a:rPr lang="en-US" sz="4000" dirty="0" smtClean="0">
                <a:solidFill>
                  <a:srgbClr val="FFFFFF"/>
                </a:solidFill>
              </a:rPr>
              <a:t>RESOURCES:</a:t>
            </a:r>
            <a:endParaRPr lang="en-US" sz="4000" dirty="0">
              <a:solidFill>
                <a:srgbClr val="FFFFFF"/>
              </a:solidFill>
            </a:endParaRPr>
          </a:p>
        </p:txBody>
      </p:sp>
      <p:sp>
        <p:nvSpPr>
          <p:cNvPr id="4" name="TextBox 3"/>
          <p:cNvSpPr txBox="1"/>
          <p:nvPr/>
        </p:nvSpPr>
        <p:spPr>
          <a:xfrm>
            <a:off x="220878" y="4549870"/>
            <a:ext cx="8923121" cy="1908215"/>
          </a:xfrm>
          <a:prstGeom prst="rect">
            <a:avLst/>
          </a:prstGeom>
          <a:noFill/>
        </p:spPr>
        <p:txBody>
          <a:bodyPr wrap="square" rtlCol="0">
            <a:spAutoFit/>
          </a:bodyPr>
          <a:lstStyle/>
          <a:p>
            <a:r>
              <a:rPr lang="en-US" sz="2000" dirty="0" smtClean="0"/>
              <a:t>Ticket to Work:</a:t>
            </a:r>
          </a:p>
          <a:p>
            <a:r>
              <a:rPr lang="en-US" sz="2000" dirty="0" smtClean="0">
                <a:solidFill>
                  <a:srgbClr val="FFFFFF"/>
                </a:solidFill>
              </a:rPr>
              <a:t>  </a:t>
            </a:r>
            <a:r>
              <a:rPr lang="en-US" sz="2000" dirty="0" smtClean="0">
                <a:solidFill>
                  <a:srgbClr val="FFFFFF"/>
                </a:solidFill>
                <a:hlinkClick r:id="rId3"/>
              </a:rPr>
              <a:t>https://yourtickettowork.ssa.gov/index.html</a:t>
            </a:r>
            <a:endParaRPr lang="en-US" sz="2000" dirty="0">
              <a:solidFill>
                <a:srgbClr val="FFFFFF"/>
              </a:solidFill>
            </a:endParaRPr>
          </a:p>
          <a:p>
            <a:r>
              <a:rPr lang="en-US" sz="2000" dirty="0" smtClean="0">
                <a:solidFill>
                  <a:srgbClr val="000000"/>
                </a:solidFill>
              </a:rPr>
              <a:t>Partnership Plus:</a:t>
            </a:r>
          </a:p>
          <a:p>
            <a:r>
              <a:rPr lang="en-US" sz="2000" dirty="0" smtClean="0">
                <a:solidFill>
                  <a:srgbClr val="FFFFFF"/>
                </a:solidFill>
                <a:hlinkClick r:id="rId4"/>
              </a:rPr>
              <a:t>https://yourtickettowork.ssa.gov/program-operations/partnership-plus.html</a:t>
            </a:r>
            <a:endParaRPr lang="en-US" sz="2000" dirty="0" smtClean="0">
              <a:solidFill>
                <a:srgbClr val="FFFFFF"/>
              </a:solidFill>
            </a:endParaRPr>
          </a:p>
          <a:p>
            <a:endParaRPr lang="en-US" dirty="0"/>
          </a:p>
        </p:txBody>
      </p:sp>
    </p:spTree>
    <p:extLst>
      <p:ext uri="{BB962C8B-B14F-4D97-AF65-F5344CB8AC3E}">
        <p14:creationId xmlns:p14="http://schemas.microsoft.com/office/powerpoint/2010/main" val="55374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ge result for images of question mar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p:spPr>
      </p:pic>
      <p:sp>
        <p:nvSpPr>
          <p:cNvPr id="3" name="TextBox 2"/>
          <p:cNvSpPr txBox="1"/>
          <p:nvPr/>
        </p:nvSpPr>
        <p:spPr>
          <a:xfrm>
            <a:off x="1546146" y="4045081"/>
            <a:ext cx="6088977" cy="1446550"/>
          </a:xfrm>
          <a:prstGeom prst="rect">
            <a:avLst/>
          </a:prstGeom>
          <a:solidFill>
            <a:schemeClr val="accent2"/>
          </a:solidFill>
        </p:spPr>
        <p:txBody>
          <a:bodyPr wrap="none" rtlCol="0">
            <a:spAutoFit/>
          </a:bodyPr>
          <a:lstStyle/>
          <a:p>
            <a:pPr algn="ctr"/>
            <a:r>
              <a:rPr lang="en-US" sz="8800" dirty="0" smtClean="0"/>
              <a:t>QUESTIONS?</a:t>
            </a:r>
            <a:endParaRPr lang="en-US" sz="8800" dirty="0"/>
          </a:p>
        </p:txBody>
      </p:sp>
    </p:spTree>
    <p:extLst>
      <p:ext uri="{BB962C8B-B14F-4D97-AF65-F5344CB8AC3E}">
        <p14:creationId xmlns:p14="http://schemas.microsoft.com/office/powerpoint/2010/main" val="315041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4"/>
          <p:cNvSpPr>
            <a:spLocks noGrp="1"/>
          </p:cNvSpPr>
          <p:nvPr>
            <p:ph type="title" idx="4294967295"/>
          </p:nvPr>
        </p:nvSpPr>
        <p:spPr>
          <a:xfrm>
            <a:off x="3113700" y="466660"/>
            <a:ext cx="5064034" cy="1143000"/>
          </a:xfrm>
          <a:prstGeom prst="rect">
            <a:avLst/>
          </a:prstGeom>
        </p:spPr>
        <p:txBody>
          <a:bodyPr/>
          <a:lstStyle/>
          <a:p>
            <a:pPr algn="r"/>
            <a:r>
              <a:rPr lang="en-US" dirty="0">
                <a:latin typeface="Britannic Bold" charset="0"/>
                <a:cs typeface="Britannic Bold" charset="0"/>
              </a:rPr>
              <a:t>The VR Affinity Group</a:t>
            </a:r>
          </a:p>
        </p:txBody>
      </p:sp>
      <p:sp>
        <p:nvSpPr>
          <p:cNvPr id="93188" name="Rectangle 10"/>
          <p:cNvSpPr>
            <a:spLocks noChangeArrowheads="1"/>
          </p:cNvSpPr>
          <p:nvPr/>
        </p:nvSpPr>
        <p:spPr bwMode="auto">
          <a:xfrm>
            <a:off x="447765" y="1995714"/>
            <a:ext cx="347980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5B99D1"/>
                </a:solidFill>
                <a:effectLst/>
                <a:uLnTx/>
                <a:uFillTx/>
                <a:latin typeface="Rockwell" charset="0"/>
                <a:ea typeface="ＭＳ Ｐゴシック" charset="0"/>
              </a:rPr>
              <a:t>An online community for review and discussion of issues, strategies, and results related to the partnership between VR agencies and IHEs</a:t>
            </a:r>
          </a:p>
        </p:txBody>
      </p:sp>
      <p:sp>
        <p:nvSpPr>
          <p:cNvPr id="93189" name="TextBox 13"/>
          <p:cNvSpPr txBox="1">
            <a:spLocks noChangeArrowheads="1"/>
          </p:cNvSpPr>
          <p:nvPr/>
        </p:nvSpPr>
        <p:spPr bwMode="auto">
          <a:xfrm>
            <a:off x="1696444" y="5465359"/>
            <a:ext cx="578290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bg2"/>
                </a:solidFill>
                <a:latin typeface="Arial" charset="0"/>
                <a:ea typeface="ＭＳ Ｐゴシック" charset="0"/>
                <a:cs typeface="ＭＳ Ｐゴシック" charset="0"/>
              </a:defRPr>
            </a:lvl1pPr>
            <a:lvl2pPr marL="742950" indent="-285750">
              <a:defRPr sz="1200" b="1">
                <a:solidFill>
                  <a:schemeClr val="bg2"/>
                </a:solidFill>
                <a:latin typeface="Arial" charset="0"/>
                <a:ea typeface="ＭＳ Ｐゴシック" charset="0"/>
              </a:defRPr>
            </a:lvl2pPr>
            <a:lvl3pPr marL="1143000" indent="-228600">
              <a:defRPr sz="1200" b="1">
                <a:solidFill>
                  <a:schemeClr val="bg2"/>
                </a:solidFill>
                <a:latin typeface="Arial" charset="0"/>
                <a:ea typeface="ＭＳ Ｐゴシック" charset="0"/>
              </a:defRPr>
            </a:lvl3pPr>
            <a:lvl4pPr marL="1600200" indent="-228600">
              <a:defRPr sz="1200" b="1">
                <a:solidFill>
                  <a:schemeClr val="bg2"/>
                </a:solidFill>
                <a:latin typeface="Arial" charset="0"/>
                <a:ea typeface="ＭＳ Ｐゴシック" charset="0"/>
              </a:defRPr>
            </a:lvl4pPr>
            <a:lvl5pPr marL="2057400" indent="-228600">
              <a:defRPr sz="1200" b="1">
                <a:solidFill>
                  <a:schemeClr val="bg2"/>
                </a:solidFill>
                <a:latin typeface="Arial" charset="0"/>
                <a:ea typeface="ＭＳ Ｐゴシック" charset="0"/>
              </a:defRPr>
            </a:lvl5pPr>
            <a:lvl6pPr marL="2514600" indent="-228600" eaLnBrk="0" fontAlgn="base" hangingPunct="0">
              <a:spcBef>
                <a:spcPct val="0"/>
              </a:spcBef>
              <a:spcAft>
                <a:spcPct val="0"/>
              </a:spcAft>
              <a:defRPr sz="1200" b="1">
                <a:solidFill>
                  <a:schemeClr val="bg2"/>
                </a:solidFill>
                <a:latin typeface="Arial" charset="0"/>
                <a:ea typeface="ＭＳ Ｐゴシック" charset="0"/>
              </a:defRPr>
            </a:lvl6pPr>
            <a:lvl7pPr marL="2971800" indent="-228600" eaLnBrk="0" fontAlgn="base" hangingPunct="0">
              <a:spcBef>
                <a:spcPct val="0"/>
              </a:spcBef>
              <a:spcAft>
                <a:spcPct val="0"/>
              </a:spcAft>
              <a:defRPr sz="1200" b="1">
                <a:solidFill>
                  <a:schemeClr val="bg2"/>
                </a:solidFill>
                <a:latin typeface="Arial" charset="0"/>
                <a:ea typeface="ＭＳ Ｐゴシック" charset="0"/>
              </a:defRPr>
            </a:lvl7pPr>
            <a:lvl8pPr marL="3429000" indent="-228600" eaLnBrk="0" fontAlgn="base" hangingPunct="0">
              <a:spcBef>
                <a:spcPct val="0"/>
              </a:spcBef>
              <a:spcAft>
                <a:spcPct val="0"/>
              </a:spcAft>
              <a:defRPr sz="1200" b="1">
                <a:solidFill>
                  <a:schemeClr val="bg2"/>
                </a:solidFill>
                <a:latin typeface="Arial" charset="0"/>
                <a:ea typeface="ＭＳ Ｐゴシック" charset="0"/>
              </a:defRPr>
            </a:lvl8pPr>
            <a:lvl9pPr marL="3886200" indent="-228600" eaLnBrk="0" fontAlgn="base" hangingPunct="0">
              <a:spcBef>
                <a:spcPct val="0"/>
              </a:spcBef>
              <a:spcAft>
                <a:spcPct val="0"/>
              </a:spcAft>
              <a:defRPr sz="1200" b="1">
                <a:solidFill>
                  <a:schemeClr val="bg2"/>
                </a:solidFill>
                <a:latin typeface="Arial" charset="0"/>
                <a:ea typeface="ＭＳ Ｐゴシック" charset="0"/>
              </a:defRPr>
            </a:lvl9pPr>
          </a:lstStyle>
          <a:p>
            <a:pPr algn="ctr">
              <a:spcBef>
                <a:spcPct val="50000"/>
              </a:spcBef>
            </a:pPr>
            <a:r>
              <a:rPr lang="en-US" sz="2000" dirty="0">
                <a:solidFill>
                  <a:srgbClr val="819E70"/>
                </a:solidFill>
              </a:rPr>
              <a:t>For more information contact Russ Thelin at:</a:t>
            </a:r>
          </a:p>
          <a:p>
            <a:pPr algn="ctr">
              <a:lnSpc>
                <a:spcPct val="50000"/>
              </a:lnSpc>
              <a:spcBef>
                <a:spcPct val="50000"/>
              </a:spcBef>
            </a:pPr>
            <a:r>
              <a:rPr lang="en-US" sz="2000" dirty="0">
                <a:solidFill>
                  <a:srgbClr val="819E70"/>
                </a:solidFill>
              </a:rPr>
              <a:t> </a:t>
            </a:r>
            <a:r>
              <a:rPr lang="en-US" sz="2000" u="sng" dirty="0">
                <a:solidFill>
                  <a:srgbClr val="819E70"/>
                </a:solidFill>
              </a:rPr>
              <a:t>russell.thelin@umb.edu</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dirty="0">
              <a:ln>
                <a:noFill/>
              </a:ln>
              <a:solidFill>
                <a:srgbClr val="DFDCB7"/>
              </a:solidFill>
              <a:effectLst/>
              <a:uLnTx/>
              <a:uFillTx/>
              <a:latin typeface="Arial" charset="0"/>
              <a:ea typeface="ＭＳ Ｐゴシック" charset="0"/>
            </a:endParaRPr>
          </a:p>
        </p:txBody>
      </p:sp>
      <p:pic>
        <p:nvPicPr>
          <p:cNvPr id="931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468" y="168275"/>
            <a:ext cx="3133951" cy="182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 xmlns:a16="http://schemas.microsoft.com/office/drawing/2014/main" id="{6A4BEC17-CD93-A54C-8E06-609CFD1503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7896" y="1783790"/>
            <a:ext cx="3181330" cy="2716193"/>
          </a:xfrm>
          <a:prstGeom prst="rect">
            <a:avLst/>
          </a:prstGeom>
        </p:spPr>
      </p:pic>
      <p:sp>
        <p:nvSpPr>
          <p:cNvPr id="3" name="TextBox 2"/>
          <p:cNvSpPr txBox="1"/>
          <p:nvPr/>
        </p:nvSpPr>
        <p:spPr>
          <a:xfrm>
            <a:off x="253003" y="5096027"/>
            <a:ext cx="8669786" cy="369332"/>
          </a:xfrm>
          <a:prstGeom prst="rect">
            <a:avLst/>
          </a:prstGeom>
          <a:noFill/>
        </p:spPr>
        <p:txBody>
          <a:bodyPr wrap="none" rtlCol="0">
            <a:spAutoFit/>
          </a:bodyPr>
          <a:lstStyle/>
          <a:p>
            <a:r>
              <a:rPr lang="en-US" dirty="0"/>
              <a:t>http://</a:t>
            </a:r>
            <a:r>
              <a:rPr lang="en-US" dirty="0" err="1"/>
              <a:t>www.surveygizmo.com</a:t>
            </a:r>
            <a:r>
              <a:rPr lang="en-US" dirty="0"/>
              <a:t>/s3/3834983/VR-Affinity-Group-Participant-Survey</a:t>
            </a:r>
          </a:p>
        </p:txBody>
      </p:sp>
    </p:spTree>
    <p:extLst>
      <p:ext uri="{BB962C8B-B14F-4D97-AF65-F5344CB8AC3E}">
        <p14:creationId xmlns:p14="http://schemas.microsoft.com/office/powerpoint/2010/main" val="1859771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1493" y="148078"/>
            <a:ext cx="8806405" cy="3522562"/>
          </a:xfrm>
          <a:prstGeom prst="rect">
            <a:avLst/>
          </a:prstGeom>
        </p:spPr>
      </p:pic>
      <p:pic>
        <p:nvPicPr>
          <p:cNvPr id="3" name="image44.png" descr="thankyou_Arizona.png"/>
          <p:cNvPicPr/>
          <p:nvPr/>
        </p:nvPicPr>
        <p:blipFill>
          <a:blip r:embed="rId3">
            <a:extLst/>
          </a:blip>
          <a:stretch>
            <a:fillRect/>
          </a:stretch>
        </p:blipFill>
        <p:spPr>
          <a:xfrm>
            <a:off x="476279" y="3864534"/>
            <a:ext cx="3599689" cy="1892808"/>
          </a:xfrm>
          <a:prstGeom prst="rect">
            <a:avLst/>
          </a:prstGeom>
          <a:ln w="12700">
            <a:miter lim="400000"/>
          </a:ln>
        </p:spPr>
      </p:pic>
      <p:sp>
        <p:nvSpPr>
          <p:cNvPr id="5" name="Rectangle 4"/>
          <p:cNvSpPr/>
          <p:nvPr/>
        </p:nvSpPr>
        <p:spPr>
          <a:xfrm>
            <a:off x="4288603" y="4102306"/>
            <a:ext cx="4572000" cy="1200328"/>
          </a:xfrm>
          <a:prstGeom prst="rect">
            <a:avLst/>
          </a:prstGeom>
        </p:spPr>
        <p:txBody>
          <a:bodyPr>
            <a:spAutoFit/>
          </a:bodyPr>
          <a:lstStyle/>
          <a:p>
            <a:r>
              <a:rPr lang="en-US" sz="2400" dirty="0">
                <a:solidFill>
                  <a:srgbClr val="FF6600"/>
                </a:solidFill>
              </a:rPr>
              <a:t>Russ Thelin, M.S., LVRC, CRC</a:t>
            </a:r>
          </a:p>
          <a:p>
            <a:r>
              <a:rPr lang="en-US" sz="2400" dirty="0">
                <a:solidFill>
                  <a:srgbClr val="FF6600"/>
                </a:solidFill>
              </a:rPr>
              <a:t>Senior Policy Fellow </a:t>
            </a:r>
            <a:r>
              <a:rPr lang="en-US" sz="2400" dirty="0">
                <a:solidFill>
                  <a:srgbClr val="FF6600"/>
                </a:solidFill>
                <a:hlinkClick r:id="rId4"/>
              </a:rPr>
              <a:t>russell.thelin@umb.edu</a:t>
            </a:r>
            <a:endParaRPr lang="en-US" sz="2400" dirty="0">
              <a:solidFill>
                <a:srgbClr val="FF6600"/>
              </a:solidFill>
            </a:endParaRPr>
          </a:p>
        </p:txBody>
      </p:sp>
    </p:spTree>
    <p:extLst>
      <p:ext uri="{BB962C8B-B14F-4D97-AF65-F5344CB8AC3E}">
        <p14:creationId xmlns:p14="http://schemas.microsoft.com/office/powerpoint/2010/main" val="1493282765"/>
      </p:ext>
    </p:extLst>
  </p:cSld>
  <p:clrMapOvr>
    <a:masterClrMapping/>
  </p:clrMapOvr>
  <p:transition xmlns:p14="http://schemas.microsoft.com/office/powerpoint/2010/mai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858000"/>
          </a:xfrm>
          <a:prstGeom prst="rect">
            <a:avLst/>
          </a:prstGeom>
        </p:spPr>
      </p:pic>
      <p:sp>
        <p:nvSpPr>
          <p:cNvPr id="10" name="Rectangle 9"/>
          <p:cNvSpPr/>
          <p:nvPr/>
        </p:nvSpPr>
        <p:spPr>
          <a:xfrm>
            <a:off x="161662" y="4331293"/>
            <a:ext cx="4016594" cy="1323439"/>
          </a:xfrm>
          <a:prstGeom prst="rect">
            <a:avLst/>
          </a:prstGeom>
          <a:noFill/>
        </p:spPr>
        <p:txBody>
          <a:bodyPr wrap="none" lIns="91440" tIns="45720" rIns="91440" bIns="45720">
            <a:spAutoFit/>
          </a:bodyPr>
          <a:lstStyle/>
          <a:p>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So, what is</a:t>
            </a:r>
          </a:p>
          <a:p>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Partnership Plus?</a:t>
            </a:r>
            <a:endPar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71877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1125"/>
            <a:ext cx="7886700" cy="1325563"/>
          </a:xfrm>
        </p:spPr>
        <p:txBody>
          <a:bodyPr>
            <a:normAutofit/>
          </a:bodyPr>
          <a:lstStyle/>
          <a:p>
            <a:r>
              <a:rPr lang="en-US" sz="5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Partnership Plus?</a:t>
            </a:r>
            <a:endParaRPr lang="en-US"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pic>
        <p:nvPicPr>
          <p:cNvPr id="4" name="Content Placeholder 3"/>
          <p:cNvPicPr>
            <a:picLocks noGrp="1" noChangeAspect="1"/>
          </p:cNvPicPr>
          <p:nvPr>
            <p:ph idx="1"/>
          </p:nvPr>
        </p:nvPicPr>
        <p:blipFill>
          <a:blip r:embed="rId2"/>
          <a:srcRect t="1432" b="1432"/>
          <a:stretch>
            <a:fillRect/>
          </a:stretch>
        </p:blipFill>
        <p:spPr>
          <a:xfrm>
            <a:off x="457200" y="1210932"/>
            <a:ext cx="8229600" cy="4957763"/>
          </a:xfrm>
        </p:spPr>
      </p:pic>
      <p:sp>
        <p:nvSpPr>
          <p:cNvPr id="5" name="TextBox 4"/>
          <p:cNvSpPr txBox="1"/>
          <p:nvPr/>
        </p:nvSpPr>
        <p:spPr>
          <a:xfrm>
            <a:off x="1849852" y="2337508"/>
            <a:ext cx="5480533" cy="3416320"/>
          </a:xfrm>
          <a:prstGeom prst="rect">
            <a:avLst/>
          </a:prstGeom>
          <a:solidFill>
            <a:schemeClr val="accent1">
              <a:lumMod val="60000"/>
              <a:lumOff val="40000"/>
            </a:schemeClr>
          </a:solidFill>
        </p:spPr>
        <p:txBody>
          <a:bodyPr wrap="square" rtlCol="0">
            <a:spAutoFit/>
          </a:bodyPr>
          <a:lstStyle/>
          <a:p>
            <a:pPr algn="ctr"/>
            <a:r>
              <a:rPr lang="en-US" sz="3600" dirty="0" smtClean="0"/>
              <a:t>Before we can understand</a:t>
            </a:r>
          </a:p>
          <a:p>
            <a:pPr algn="ctr"/>
            <a:r>
              <a:rPr lang="en-US" sz="3600" dirty="0" smtClean="0"/>
              <a:t> </a:t>
            </a:r>
            <a:r>
              <a:rPr lang="en-US" sz="3600" b="1" u="sng" dirty="0" smtClean="0"/>
              <a:t>Partnership Plus</a:t>
            </a:r>
            <a:r>
              <a:rPr lang="en-US" sz="3600" dirty="0" smtClean="0"/>
              <a:t>,</a:t>
            </a:r>
          </a:p>
          <a:p>
            <a:pPr algn="ctr"/>
            <a:r>
              <a:rPr lang="en-US" sz="3600" dirty="0" smtClean="0"/>
              <a:t> we need to </a:t>
            </a:r>
            <a:r>
              <a:rPr lang="en-US" sz="3600" dirty="0" smtClean="0"/>
              <a:t>understand what </a:t>
            </a:r>
            <a:r>
              <a:rPr lang="en-US" sz="3600" b="1" u="sng" dirty="0" smtClean="0"/>
              <a:t>Ticket to Work</a:t>
            </a:r>
          </a:p>
          <a:p>
            <a:pPr algn="ctr"/>
            <a:r>
              <a:rPr lang="en-US" sz="3600" dirty="0" smtClean="0"/>
              <a:t> is.</a:t>
            </a:r>
            <a:endParaRPr lang="en-US" sz="3600" dirty="0"/>
          </a:p>
        </p:txBody>
      </p:sp>
    </p:spTree>
    <p:extLst>
      <p:ext uri="{BB962C8B-B14F-4D97-AF65-F5344CB8AC3E}">
        <p14:creationId xmlns:p14="http://schemas.microsoft.com/office/powerpoint/2010/main" val="3895722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458"/>
            <a:ext cx="7886700" cy="1325563"/>
          </a:xfrm>
        </p:spPr>
        <p:txBody>
          <a:bodyPr>
            <a:normAutofit/>
          </a:bodyPr>
          <a:lstStyle/>
          <a:p>
            <a:r>
              <a:rPr lang="en-US" sz="5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Ticket to Work?</a:t>
            </a:r>
            <a:endParaRPr lang="en-US"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pic>
        <p:nvPicPr>
          <p:cNvPr id="4" name="Content Placeholder 3"/>
          <p:cNvPicPr>
            <a:picLocks noGrp="1" noChangeAspect="1"/>
          </p:cNvPicPr>
          <p:nvPr>
            <p:ph idx="1"/>
          </p:nvPr>
        </p:nvPicPr>
        <p:blipFill>
          <a:blip r:embed="rId3"/>
          <a:srcRect t="1432" b="1432"/>
          <a:stretch>
            <a:fillRect/>
          </a:stretch>
        </p:blipFill>
        <p:spPr>
          <a:xfrm>
            <a:off x="440771" y="1202665"/>
            <a:ext cx="8229600" cy="4957763"/>
          </a:xfrm>
        </p:spPr>
      </p:pic>
      <p:sp>
        <p:nvSpPr>
          <p:cNvPr id="5" name="TextBox 4"/>
          <p:cNvSpPr txBox="1"/>
          <p:nvPr/>
        </p:nvSpPr>
        <p:spPr>
          <a:xfrm>
            <a:off x="1849852" y="2323397"/>
            <a:ext cx="5480533" cy="3416320"/>
          </a:xfrm>
          <a:prstGeom prst="rect">
            <a:avLst/>
          </a:prstGeom>
          <a:solidFill>
            <a:schemeClr val="accent1">
              <a:lumMod val="60000"/>
              <a:lumOff val="40000"/>
            </a:schemeClr>
          </a:solidFill>
        </p:spPr>
        <p:txBody>
          <a:bodyPr wrap="square" rtlCol="0">
            <a:spAutoFit/>
          </a:bodyPr>
          <a:lstStyle/>
          <a:p>
            <a:pPr algn="ctr"/>
            <a:r>
              <a:rPr lang="en-US" sz="3600" b="1" u="sng" dirty="0" smtClean="0"/>
              <a:t>Ticket to Work </a:t>
            </a:r>
            <a:r>
              <a:rPr lang="en-US" sz="3600" dirty="0" smtClean="0"/>
              <a:t>is </a:t>
            </a:r>
            <a:r>
              <a:rPr lang="en-US" sz="3600" dirty="0" smtClean="0"/>
              <a:t>an </a:t>
            </a:r>
            <a:r>
              <a:rPr lang="en-US" sz="3600" dirty="0" smtClean="0"/>
              <a:t>SSA program of incentives for individuals on SSDI/SSI to return to SGA* levels of work and not lose critical benefits.</a:t>
            </a:r>
          </a:p>
        </p:txBody>
      </p:sp>
      <p:sp>
        <p:nvSpPr>
          <p:cNvPr id="3" name="TextBox 2"/>
          <p:cNvSpPr txBox="1"/>
          <p:nvPr/>
        </p:nvSpPr>
        <p:spPr>
          <a:xfrm>
            <a:off x="440771" y="6337785"/>
            <a:ext cx="2818162" cy="369332"/>
          </a:xfrm>
          <a:prstGeom prst="rect">
            <a:avLst/>
          </a:prstGeom>
          <a:noFill/>
        </p:spPr>
        <p:txBody>
          <a:bodyPr wrap="none" rtlCol="0">
            <a:spAutoFit/>
          </a:bodyPr>
          <a:lstStyle/>
          <a:p>
            <a:r>
              <a:rPr lang="en-US" dirty="0" smtClean="0"/>
              <a:t>*Substantial Gainful Activity</a:t>
            </a:r>
            <a:endParaRPr lang="en-US" dirty="0"/>
          </a:p>
        </p:txBody>
      </p:sp>
    </p:spTree>
    <p:extLst>
      <p:ext uri="{BB962C8B-B14F-4D97-AF65-F5344CB8AC3E}">
        <p14:creationId xmlns:p14="http://schemas.microsoft.com/office/powerpoint/2010/main" val="425600230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67"/>
            <a:ext cx="7886700" cy="1325563"/>
          </a:xfrm>
        </p:spPr>
        <p:txBody>
          <a:bodyPr>
            <a:normAutofit/>
          </a:bodyPr>
          <a:lstStyle/>
          <a:p>
            <a:r>
              <a:rPr lang="en-US" sz="5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Ticket to Work?</a:t>
            </a:r>
            <a:endParaRPr lang="en-US"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pic>
        <p:nvPicPr>
          <p:cNvPr id="4" name="Content Placeholder 3"/>
          <p:cNvPicPr>
            <a:picLocks noGrp="1" noChangeAspect="1"/>
          </p:cNvPicPr>
          <p:nvPr>
            <p:ph idx="1"/>
          </p:nvPr>
        </p:nvPicPr>
        <p:blipFill>
          <a:blip r:embed="rId3"/>
          <a:srcRect t="1432" b="1432"/>
          <a:stretch>
            <a:fillRect/>
          </a:stretch>
        </p:blipFill>
        <p:spPr>
          <a:xfrm>
            <a:off x="457200" y="1120422"/>
            <a:ext cx="8229600" cy="4957763"/>
          </a:xfrm>
        </p:spPr>
      </p:pic>
      <p:sp>
        <p:nvSpPr>
          <p:cNvPr id="5" name="TextBox 4"/>
          <p:cNvSpPr txBox="1"/>
          <p:nvPr/>
        </p:nvSpPr>
        <p:spPr>
          <a:xfrm>
            <a:off x="1849852" y="2224620"/>
            <a:ext cx="5480533" cy="3539430"/>
          </a:xfrm>
          <a:prstGeom prst="rect">
            <a:avLst/>
          </a:prstGeom>
          <a:solidFill>
            <a:schemeClr val="accent1">
              <a:lumMod val="60000"/>
              <a:lumOff val="40000"/>
            </a:schemeClr>
          </a:solidFill>
        </p:spPr>
        <p:txBody>
          <a:bodyPr wrap="square" rtlCol="0">
            <a:spAutoFit/>
          </a:bodyPr>
          <a:lstStyle/>
          <a:p>
            <a:pPr algn="ctr"/>
            <a:r>
              <a:rPr lang="en-US" sz="3200" b="1" u="sng" dirty="0" smtClean="0"/>
              <a:t>Ticket to Work </a:t>
            </a:r>
            <a:r>
              <a:rPr lang="en-US" sz="3200" dirty="0" smtClean="0"/>
              <a:t>also provides financial incentives to Vocational Rehabilitation agencies who help clients return to </a:t>
            </a:r>
            <a:r>
              <a:rPr lang="en-US" sz="3200" dirty="0" smtClean="0"/>
              <a:t>Substantial Gainful Activity </a:t>
            </a:r>
            <a:r>
              <a:rPr lang="en-US" sz="3200" dirty="0" smtClean="0"/>
              <a:t>levels of employment.</a:t>
            </a:r>
          </a:p>
        </p:txBody>
      </p:sp>
    </p:spTree>
    <p:extLst>
      <p:ext uri="{BB962C8B-B14F-4D97-AF65-F5344CB8AC3E}">
        <p14:creationId xmlns:p14="http://schemas.microsoft.com/office/powerpoint/2010/main" val="23574468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5125718"/>
            <a:ext cx="8229601" cy="1143000"/>
          </a:xfrm>
          <a:solidFill>
            <a:schemeClr val="accent6">
              <a:lumMod val="75000"/>
            </a:schemeClr>
          </a:solidFill>
        </p:spPr>
        <p:txBody>
          <a:bodyPr>
            <a:noAutofit/>
          </a:bodyPr>
          <a:lstStyle/>
          <a:p>
            <a:r>
              <a:rPr lang="en-US" sz="4000" i="1" dirty="0" smtClean="0"/>
              <a:t>Two Types of TTW Incentives for VR</a:t>
            </a:r>
            <a:endParaRPr lang="en-US" sz="4000" i="1" dirty="0"/>
          </a:p>
        </p:txBody>
      </p:sp>
      <p:sp>
        <p:nvSpPr>
          <p:cNvPr id="8" name="Text Placeholder 7"/>
          <p:cNvSpPr>
            <a:spLocks noGrp="1"/>
          </p:cNvSpPr>
          <p:nvPr>
            <p:ph type="body" idx="1"/>
          </p:nvPr>
        </p:nvSpPr>
        <p:spPr>
          <a:xfrm>
            <a:off x="457200" y="485877"/>
            <a:ext cx="4040188" cy="639762"/>
          </a:xfrm>
        </p:spPr>
        <p:txBody>
          <a:bodyPr/>
          <a:lstStyle/>
          <a:p>
            <a:r>
              <a:rPr lang="en-US" dirty="0" smtClean="0"/>
              <a:t>Cost Reimbursement*</a:t>
            </a:r>
            <a:endParaRPr lang="en-US" dirty="0"/>
          </a:p>
        </p:txBody>
      </p:sp>
      <p:sp>
        <p:nvSpPr>
          <p:cNvPr id="9" name="Content Placeholder 8"/>
          <p:cNvSpPr>
            <a:spLocks noGrp="1"/>
          </p:cNvSpPr>
          <p:nvPr>
            <p:ph sz="half" idx="2"/>
          </p:nvPr>
        </p:nvSpPr>
        <p:spPr>
          <a:xfrm>
            <a:off x="457200" y="1174430"/>
            <a:ext cx="4040188" cy="3951288"/>
          </a:xfrm>
          <a:solidFill>
            <a:schemeClr val="accent6">
              <a:lumMod val="60000"/>
              <a:lumOff val="40000"/>
            </a:schemeClr>
          </a:solidFill>
        </p:spPr>
        <p:txBody>
          <a:bodyPr/>
          <a:lstStyle/>
          <a:p>
            <a:r>
              <a:rPr lang="en-US" dirty="0"/>
              <a:t>SSA pays State VR </a:t>
            </a:r>
            <a:r>
              <a:rPr lang="en-US" dirty="0" smtClean="0"/>
              <a:t>a reimbursement </a:t>
            </a:r>
            <a:r>
              <a:rPr lang="en-US" dirty="0"/>
              <a:t>when beneficiaries served by State VR agencies enter the workforce and achieve nine continuous months of </a:t>
            </a:r>
            <a:r>
              <a:rPr lang="en-US" dirty="0" smtClean="0"/>
              <a:t>SGA. </a:t>
            </a:r>
            <a:r>
              <a:rPr lang="en-US" dirty="0"/>
              <a:t>Comprised of:</a:t>
            </a:r>
            <a:r>
              <a:rPr lang="en-US" dirty="0" smtClean="0">
                <a:effectLst/>
              </a:rPr>
              <a:t> </a:t>
            </a:r>
          </a:p>
          <a:p>
            <a:pPr lvl="1"/>
            <a:r>
              <a:rPr lang="en-US" dirty="0" smtClean="0"/>
              <a:t>Cost of services provided</a:t>
            </a:r>
          </a:p>
          <a:p>
            <a:pPr lvl="1"/>
            <a:r>
              <a:rPr lang="en-US" dirty="0" smtClean="0"/>
              <a:t>Counseling costs</a:t>
            </a:r>
          </a:p>
          <a:p>
            <a:pPr marL="457200" lvl="1" indent="0">
              <a:buNone/>
            </a:pPr>
            <a:endParaRPr lang="en-US" dirty="0" smtClean="0"/>
          </a:p>
        </p:txBody>
      </p:sp>
      <p:sp>
        <p:nvSpPr>
          <p:cNvPr id="10" name="Text Placeholder 9"/>
          <p:cNvSpPr>
            <a:spLocks noGrp="1"/>
          </p:cNvSpPr>
          <p:nvPr>
            <p:ph type="body" sz="quarter" idx="3"/>
          </p:nvPr>
        </p:nvSpPr>
        <p:spPr>
          <a:xfrm>
            <a:off x="4645025" y="485877"/>
            <a:ext cx="4041775" cy="639762"/>
          </a:xfrm>
        </p:spPr>
        <p:txBody>
          <a:bodyPr>
            <a:normAutofit/>
          </a:bodyPr>
          <a:lstStyle/>
          <a:p>
            <a:r>
              <a:rPr lang="en-US" dirty="0" smtClean="0"/>
              <a:t>Milestone/Outcome Payments</a:t>
            </a:r>
            <a:endParaRPr lang="en-US" dirty="0"/>
          </a:p>
        </p:txBody>
      </p:sp>
      <p:sp>
        <p:nvSpPr>
          <p:cNvPr id="11" name="Content Placeholder 10"/>
          <p:cNvSpPr>
            <a:spLocks noGrp="1"/>
          </p:cNvSpPr>
          <p:nvPr>
            <p:ph sz="quarter" idx="4"/>
          </p:nvPr>
        </p:nvSpPr>
        <p:spPr>
          <a:xfrm>
            <a:off x="4645025" y="1174430"/>
            <a:ext cx="4041775" cy="3951288"/>
          </a:xfrm>
          <a:solidFill>
            <a:schemeClr val="accent3">
              <a:lumMod val="60000"/>
              <a:lumOff val="40000"/>
            </a:schemeClr>
          </a:solidFill>
        </p:spPr>
        <p:txBody>
          <a:bodyPr>
            <a:normAutofit/>
          </a:bodyPr>
          <a:lstStyle/>
          <a:p>
            <a:r>
              <a:rPr lang="en-US" dirty="0" smtClean="0"/>
              <a:t>Two </a:t>
            </a:r>
            <a:r>
              <a:rPr lang="en-US" dirty="0"/>
              <a:t>sets of </a:t>
            </a:r>
            <a:r>
              <a:rPr lang="en-US" dirty="0" smtClean="0"/>
              <a:t>milestone, </a:t>
            </a:r>
            <a:r>
              <a:rPr lang="en-US" dirty="0"/>
              <a:t>and one set of outcome payments. O</a:t>
            </a:r>
            <a:r>
              <a:rPr lang="en-US" dirty="0" smtClean="0"/>
              <a:t>ffer </a:t>
            </a:r>
            <a:r>
              <a:rPr lang="en-US" dirty="0"/>
              <a:t>compensation prior to benefit cessation, creating incentive to work with beneficiaries </a:t>
            </a:r>
            <a:r>
              <a:rPr lang="en-US" dirty="0" smtClean="0"/>
              <a:t>taking </a:t>
            </a:r>
            <a:r>
              <a:rPr lang="en-US" dirty="0"/>
              <a:t>longer to achieve SGA level</a:t>
            </a:r>
            <a:r>
              <a:rPr lang="en-US" dirty="0" smtClean="0"/>
              <a:t>.</a:t>
            </a:r>
          </a:p>
          <a:p>
            <a:pPr lvl="1"/>
            <a:r>
              <a:rPr lang="en-US" dirty="0" smtClean="0"/>
              <a:t>Phase I, Trial Work Period</a:t>
            </a:r>
          </a:p>
          <a:p>
            <a:pPr lvl="1"/>
            <a:r>
              <a:rPr lang="en-US" dirty="0" smtClean="0"/>
              <a:t>Phase II, SGA Work Period</a:t>
            </a:r>
          </a:p>
          <a:p>
            <a:pPr lvl="1"/>
            <a:r>
              <a:rPr lang="en-US" dirty="0" smtClean="0"/>
              <a:t>Outcome, SSA benefits end</a:t>
            </a:r>
            <a:endParaRPr lang="en-US" dirty="0"/>
          </a:p>
          <a:p>
            <a:endParaRPr lang="en-US" dirty="0"/>
          </a:p>
        </p:txBody>
      </p:sp>
      <p:sp>
        <p:nvSpPr>
          <p:cNvPr id="14" name="TextBox 13"/>
          <p:cNvSpPr txBox="1"/>
          <p:nvPr/>
        </p:nvSpPr>
        <p:spPr>
          <a:xfrm>
            <a:off x="457200" y="4838104"/>
            <a:ext cx="2960992" cy="307777"/>
          </a:xfrm>
          <a:prstGeom prst="rect">
            <a:avLst/>
          </a:prstGeom>
          <a:noFill/>
        </p:spPr>
        <p:txBody>
          <a:bodyPr wrap="none" rtlCol="0">
            <a:spAutoFit/>
          </a:bodyPr>
          <a:lstStyle/>
          <a:p>
            <a:r>
              <a:rPr lang="en-US" sz="1400" dirty="0" smtClean="0"/>
              <a:t>*CR not applicable to Partnership Plus</a:t>
            </a:r>
            <a:endParaRPr lang="en-US" sz="1400" dirty="0"/>
          </a:p>
        </p:txBody>
      </p:sp>
    </p:spTree>
    <p:extLst>
      <p:ext uri="{BB962C8B-B14F-4D97-AF65-F5344CB8AC3E}">
        <p14:creationId xmlns:p14="http://schemas.microsoft.com/office/powerpoint/2010/main" val="11263458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dirty="0" smtClean="0"/>
              <a:t>What If You Are Not VR?</a:t>
            </a:r>
            <a:endParaRPr lang="en-US" sz="6000" dirty="0"/>
          </a:p>
        </p:txBody>
      </p:sp>
      <p:pic>
        <p:nvPicPr>
          <p:cNvPr id="9" name="Content Placeholder 8" descr="mage result for images of people shrugging"/>
          <p:cNvPicPr>
            <a:picLocks noGrp="1"/>
          </p:cNvPicPr>
          <p:nvPr>
            <p:ph idx="1"/>
          </p:nvPr>
        </p:nvPicPr>
        <p:blipFill>
          <a:blip r:embed="rId2">
            <a:extLst>
              <a:ext uri="{28A0092B-C50C-407E-A947-70E740481C1C}">
                <a14:useLocalDpi xmlns:a14="http://schemas.microsoft.com/office/drawing/2010/main" val="0"/>
              </a:ext>
            </a:extLst>
          </a:blip>
          <a:srcRect t="1115" b="1115"/>
          <a:stretch>
            <a:fillRect/>
          </a:stretch>
        </p:blipFill>
        <p:spPr bwMode="auto">
          <a:xfrm>
            <a:off x="0" y="1600200"/>
            <a:ext cx="9144000" cy="5257800"/>
          </a:xfrm>
          <a:prstGeom prst="rect">
            <a:avLst/>
          </a:prstGeom>
          <a:noFill/>
          <a:ln>
            <a:noFill/>
          </a:ln>
        </p:spPr>
      </p:pic>
    </p:spTree>
    <p:extLst>
      <p:ext uri="{BB962C8B-B14F-4D97-AF65-F5344CB8AC3E}">
        <p14:creationId xmlns:p14="http://schemas.microsoft.com/office/powerpoint/2010/main" val="19116867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44" y="274637"/>
            <a:ext cx="8862725" cy="1260475"/>
          </a:xfrm>
          <a:solidFill>
            <a:srgbClr val="167E93"/>
          </a:solidFill>
        </p:spPr>
        <p:txBody>
          <a:bodyPr>
            <a:normAutofit/>
          </a:bodyPr>
          <a:lstStyle/>
          <a:p>
            <a:r>
              <a:rPr lang="en-US" dirty="0" smtClean="0"/>
              <a:t>If you’re not VR, here is a term for you. . . </a:t>
            </a:r>
            <a:endParaRPr lang="en-US" dirty="0"/>
          </a:p>
        </p:txBody>
      </p:sp>
      <p:sp>
        <p:nvSpPr>
          <p:cNvPr id="3" name="Text Placeholder 2"/>
          <p:cNvSpPr>
            <a:spLocks noGrp="1"/>
          </p:cNvSpPr>
          <p:nvPr>
            <p:ph type="body" idx="1"/>
          </p:nvPr>
        </p:nvSpPr>
        <p:spPr/>
        <p:txBody>
          <a:bodyPr/>
          <a:lstStyle/>
          <a:p>
            <a:r>
              <a:rPr lang="en-US" dirty="0" smtClean="0"/>
              <a:t>EMPLOYMENT</a:t>
            </a:r>
            <a:endParaRPr lang="en-US" dirty="0"/>
          </a:p>
        </p:txBody>
      </p:sp>
      <p:sp>
        <p:nvSpPr>
          <p:cNvPr id="5" name="Text Placeholder 4"/>
          <p:cNvSpPr>
            <a:spLocks noGrp="1"/>
          </p:cNvSpPr>
          <p:nvPr>
            <p:ph type="body" sz="quarter" idx="3"/>
          </p:nvPr>
        </p:nvSpPr>
        <p:spPr/>
        <p:txBody>
          <a:bodyPr/>
          <a:lstStyle/>
          <a:p>
            <a:r>
              <a:rPr lang="en-US" dirty="0" smtClean="0"/>
              <a:t>NETWORK</a:t>
            </a:r>
            <a:endParaRPr lang="en-US" dirty="0"/>
          </a:p>
        </p:txBody>
      </p:sp>
      <p:pic>
        <p:nvPicPr>
          <p:cNvPr id="11" name="Content Placeholder 10" descr="mage result for images of the letter E"/>
          <p:cNvPicPr>
            <a:picLocks noGrp="1"/>
          </p:cNvPicPr>
          <p:nvPr>
            <p:ph sz="half" idx="2"/>
          </p:nvPr>
        </p:nvPicPr>
        <p:blipFill>
          <a:blip r:embed="rId2">
            <a:extLst>
              <a:ext uri="{28A0092B-C50C-407E-A947-70E740481C1C}">
                <a14:useLocalDpi xmlns:a14="http://schemas.microsoft.com/office/drawing/2010/main" val="0"/>
              </a:ext>
            </a:extLst>
          </a:blip>
          <a:srcRect l="-22776" r="-22776"/>
          <a:stretch>
            <a:fillRect/>
          </a:stretch>
        </p:blipFill>
        <p:spPr bwMode="auto">
          <a:xfrm>
            <a:off x="-150214" y="2196055"/>
            <a:ext cx="4647602" cy="3951288"/>
          </a:xfrm>
          <a:prstGeom prst="rect">
            <a:avLst/>
          </a:prstGeom>
          <a:noFill/>
          <a:ln>
            <a:noFill/>
          </a:ln>
        </p:spPr>
      </p:pic>
      <p:pic>
        <p:nvPicPr>
          <p:cNvPr id="12" name="Content Placeholder 11" descr="mage result for images of the letter N"/>
          <p:cNvPicPr>
            <a:picLocks noGrp="1"/>
          </p:cNvPicPr>
          <p:nvPr>
            <p:ph sz="quarter" idx="4"/>
          </p:nvPr>
        </p:nvPicPr>
        <p:blipFill>
          <a:blip r:embed="rId3">
            <a:extLst>
              <a:ext uri="{28A0092B-C50C-407E-A947-70E740481C1C}">
                <a14:useLocalDpi xmlns:a14="http://schemas.microsoft.com/office/drawing/2010/main" val="0"/>
              </a:ext>
            </a:extLst>
          </a:blip>
          <a:srcRect l="-5292" r="-5292"/>
          <a:stretch>
            <a:fillRect/>
          </a:stretch>
        </p:blipFill>
        <p:spPr bwMode="auto">
          <a:xfrm>
            <a:off x="4497389" y="2174875"/>
            <a:ext cx="4189412" cy="3951288"/>
          </a:xfrm>
          <a:prstGeom prst="rect">
            <a:avLst/>
          </a:prstGeom>
          <a:noFill/>
          <a:ln>
            <a:noFill/>
          </a:ln>
        </p:spPr>
      </p:pic>
    </p:spTree>
    <p:extLst>
      <p:ext uri="{BB962C8B-B14F-4D97-AF65-F5344CB8AC3E}">
        <p14:creationId xmlns:p14="http://schemas.microsoft.com/office/powerpoint/2010/main" val="145260126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TC Colors 1">
      <a:dk1>
        <a:srgbClr val="23527C"/>
      </a:dk1>
      <a:lt1>
        <a:srgbClr val="FFFFFF"/>
      </a:lt1>
      <a:dk2>
        <a:srgbClr val="C96B29"/>
      </a:dk2>
      <a:lt2>
        <a:srgbClr val="E3EACF"/>
      </a:lt2>
      <a:accent1>
        <a:srgbClr val="2F4A6B"/>
      </a:accent1>
      <a:accent2>
        <a:srgbClr val="C96B29"/>
      </a:accent2>
      <a:accent3>
        <a:srgbClr val="B0C2A5"/>
      </a:accent3>
      <a:accent4>
        <a:srgbClr val="468EC9"/>
      </a:accent4>
      <a:accent5>
        <a:srgbClr val="92AA4C"/>
      </a:accent5>
      <a:accent6>
        <a:srgbClr val="6AAC91"/>
      </a:accent6>
      <a:hlink>
        <a:srgbClr val="FB4A18"/>
      </a:hlink>
      <a:folHlink>
        <a:srgbClr val="FB9318"/>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6" id="{95F3CD5E-4046-5743-95C0-24B591A0C79D}" vid="{E14F0F16-E083-4F40-9940-38F94C3BB2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NCC template 2</Template>
  <TotalTime>242</TotalTime>
  <Words>1773</Words>
  <Application>Microsoft Macintosh PowerPoint</Application>
  <PresentationFormat>On-screen Show (4:3)</PresentationFormat>
  <Paragraphs>333</Paragraphs>
  <Slides>27</Slides>
  <Notes>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“Jingle in the Pocket” How Partnership Plus Can Help with IHE Program Sustainability</vt:lpstr>
      <vt:lpstr>PowerPoint Presentation</vt:lpstr>
      <vt:lpstr>PowerPoint Presentation</vt:lpstr>
      <vt:lpstr>Partnership Plus?</vt:lpstr>
      <vt:lpstr>Ticket to Work?</vt:lpstr>
      <vt:lpstr>Ticket to Work?</vt:lpstr>
      <vt:lpstr>Two Types of TTW Incentives for VR</vt:lpstr>
      <vt:lpstr>What If You Are Not VR?</vt:lpstr>
      <vt:lpstr>If you’re not VR, here is a term for you. . . </vt:lpstr>
      <vt:lpstr>Employment Network (EN)</vt:lpstr>
      <vt:lpstr>Recapitulation so far,</vt:lpstr>
      <vt:lpstr>Finally, let’s start talking  Partnership Plus</vt:lpstr>
      <vt:lpstr>Partnership Plus</vt:lpstr>
      <vt:lpstr>So where is the jingle, you ask . . . </vt:lpstr>
      <vt:lpstr>So where is the jingle, you ask . . . </vt:lpstr>
      <vt:lpstr>So where is the jingle, you ask . . . </vt:lpstr>
      <vt:lpstr>The Total Possible Jingle </vt:lpstr>
      <vt:lpstr>INTERMISSION</vt:lpstr>
      <vt:lpstr>Social Security Disability Insurance (SSDI)</vt:lpstr>
      <vt:lpstr>Supplemental Security Income (SSI)</vt:lpstr>
      <vt:lpstr>OK, You Try It! What makes Sense?</vt:lpstr>
      <vt:lpstr>PowerPoint Presentation</vt:lpstr>
      <vt:lpstr>PowerPoint Presentation</vt:lpstr>
      <vt:lpstr>PowerPoint Presentation</vt:lpstr>
      <vt:lpstr>PowerPoint Presentation</vt:lpstr>
      <vt:lpstr>The VR Affinity Group</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TPSID Staff Meeting</dc:title>
  <dc:creator>Cathryn Weir</dc:creator>
  <cp:lastModifiedBy>Russel Thelin</cp:lastModifiedBy>
  <cp:revision>29</cp:revision>
  <dcterms:created xsi:type="dcterms:W3CDTF">2017-01-17T14:11:46Z</dcterms:created>
  <dcterms:modified xsi:type="dcterms:W3CDTF">2018-10-02T23:01:10Z</dcterms:modified>
</cp:coreProperties>
</file>