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0"/>
  </p:notesMasterIdLst>
  <p:sldIdLst>
    <p:sldId id="282" r:id="rId2"/>
    <p:sldId id="256" r:id="rId3"/>
    <p:sldId id="258" r:id="rId4"/>
    <p:sldId id="259" r:id="rId5"/>
    <p:sldId id="260" r:id="rId6"/>
    <p:sldId id="261" r:id="rId7"/>
    <p:sldId id="262" r:id="rId8"/>
    <p:sldId id="263" r:id="rId9"/>
    <p:sldId id="28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Lustria" panose="02000603060000020004" pitchFamily="2" charset="0"/>
      <p:regular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jPcvwrXEvxHDk20Kjo83S1ys7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FB6"/>
    <a:srgbClr val="49B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3"/>
    <p:restoredTop sz="81762"/>
  </p:normalViewPr>
  <p:slideViewPr>
    <p:cSldViewPr snapToGrid="0">
      <p:cViewPr>
        <p:scale>
          <a:sx n="92" d="100"/>
          <a:sy n="92" d="100"/>
        </p:scale>
        <p:origin x="784"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600" dirty="0">
                <a:latin typeface="Garamond" panose="02020404030301010803" pitchFamily="18" charset="0"/>
              </a:rPr>
              <a:t>College</a:t>
            </a:r>
            <a:r>
              <a:rPr lang="en-US" sz="2600" baseline="0" dirty="0">
                <a:latin typeface="Garamond" panose="02020404030301010803" pitchFamily="18" charset="0"/>
              </a:rPr>
              <a:t> Location Preference</a:t>
            </a:r>
            <a:endParaRPr lang="en-US" sz="2600" dirty="0">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70-F041-A5AA-8D6526D3E0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70-F041-A5AA-8D6526D3E0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70-F041-A5AA-8D6526D3E0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570-F041-A5AA-8D6526D3E0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570-F041-A5AA-8D6526D3E02B}"/>
              </c:ext>
            </c:extLst>
          </c:dPt>
          <c:cat>
            <c:strRef>
              <c:f>Sheet1!$A$1:$A$5</c:f>
              <c:strCache>
                <c:ptCount val="5"/>
                <c:pt idx="0">
                  <c:v>No preference</c:v>
                </c:pt>
                <c:pt idx="1">
                  <c:v>Out of State</c:v>
                </c:pt>
                <c:pt idx="2">
                  <c:v>Out of state, only if there are no options in Colorado</c:v>
                </c:pt>
                <c:pt idx="3">
                  <c:v>In Colorado and only in student's hometown </c:v>
                </c:pt>
                <c:pt idx="4">
                  <c:v>In Colorado</c:v>
                </c:pt>
              </c:strCache>
            </c:strRef>
          </c:cat>
          <c:val>
            <c:numRef>
              <c:f>Sheet1!$B$1:$B$5</c:f>
              <c:numCache>
                <c:formatCode>0%</c:formatCode>
                <c:ptCount val="5"/>
                <c:pt idx="0">
                  <c:v>0.14000000000000001</c:v>
                </c:pt>
                <c:pt idx="1">
                  <c:v>0.04</c:v>
                </c:pt>
                <c:pt idx="2">
                  <c:v>7.0000000000000007E-2</c:v>
                </c:pt>
                <c:pt idx="3">
                  <c:v>0.23</c:v>
                </c:pt>
                <c:pt idx="4">
                  <c:v>0.52</c:v>
                </c:pt>
              </c:numCache>
            </c:numRef>
          </c:val>
          <c:extLst>
            <c:ext xmlns:c16="http://schemas.microsoft.com/office/drawing/2014/chart" uri="{C3380CC4-5D6E-409C-BE32-E72D297353CC}">
              <c16:uniqueId val="{0000000A-E570-F041-A5AA-8D6526D3E0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600" dirty="0">
                <a:latin typeface="Garamond" panose="02020404030301010803" pitchFamily="18" charset="0"/>
              </a:rPr>
              <a:t>Preferred</a:t>
            </a:r>
            <a:r>
              <a:rPr lang="en-US" sz="2600" baseline="0" dirty="0">
                <a:latin typeface="Garamond" panose="02020404030301010803" pitchFamily="18" charset="0"/>
              </a:rPr>
              <a:t> School Type</a:t>
            </a:r>
            <a:endParaRPr lang="en-US" sz="2600" dirty="0">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C2-F94C-9674-54A9D9C3A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C2-F94C-9674-54A9D9C3AE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C2-F94C-9674-54A9D9C3AE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C2-F94C-9674-54A9D9C3AE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C2-F94C-9674-54A9D9C3AE63}"/>
              </c:ext>
            </c:extLst>
          </c:dPt>
          <c:cat>
            <c:strRef>
              <c:f>Sheet1!$A$1:$A$5</c:f>
              <c:strCache>
                <c:ptCount val="5"/>
                <c:pt idx="0">
                  <c:v>Private University</c:v>
                </c:pt>
                <c:pt idx="1">
                  <c:v>Vocational School</c:v>
                </c:pt>
                <c:pt idx="2">
                  <c:v>State University</c:v>
                </c:pt>
                <c:pt idx="3">
                  <c:v>Community College</c:v>
                </c:pt>
                <c:pt idx="4">
                  <c:v>No preference</c:v>
                </c:pt>
              </c:strCache>
            </c:strRef>
          </c:cat>
          <c:val>
            <c:numRef>
              <c:f>Sheet1!$B$1:$B$5</c:f>
              <c:numCache>
                <c:formatCode>0%</c:formatCode>
                <c:ptCount val="5"/>
                <c:pt idx="0">
                  <c:v>0.03</c:v>
                </c:pt>
                <c:pt idx="1">
                  <c:v>0.13</c:v>
                </c:pt>
                <c:pt idx="2">
                  <c:v>0.17</c:v>
                </c:pt>
                <c:pt idx="3">
                  <c:v>0.21</c:v>
                </c:pt>
                <c:pt idx="4">
                  <c:v>0.45</c:v>
                </c:pt>
              </c:numCache>
            </c:numRef>
          </c:val>
          <c:extLst>
            <c:ext xmlns:c16="http://schemas.microsoft.com/office/drawing/2014/chart" uri="{C3380CC4-5D6E-409C-BE32-E72D297353CC}">
              <c16:uniqueId val="{0000000A-A9C2-F94C-9674-54A9D9C3AE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600" dirty="0">
                <a:latin typeface="Garamond" panose="02020404030301010803" pitchFamily="18" charset="0"/>
              </a:rPr>
              <a:t>Importance</a:t>
            </a:r>
            <a:r>
              <a:rPr lang="en-US" sz="2600" baseline="0" dirty="0">
                <a:latin typeface="Garamond" panose="02020404030301010803" pitchFamily="18" charset="0"/>
              </a:rPr>
              <a:t> of Inclusive Program Elements</a:t>
            </a:r>
            <a:endParaRPr lang="en-US" sz="2600" dirty="0">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Sheet1!$B$2</c:f>
              <c:strCache>
                <c:ptCount val="1"/>
                <c:pt idx="0">
                  <c:v>Not Important</c:v>
                </c:pt>
              </c:strCache>
            </c:strRef>
          </c:tx>
          <c:spPr>
            <a:solidFill>
              <a:schemeClr val="accent1"/>
            </a:solidFill>
            <a:ln>
              <a:noFill/>
            </a:ln>
            <a:effectLst/>
          </c:spPr>
          <c:invertIfNegative val="0"/>
          <c:cat>
            <c:strRef>
              <c:f>Sheet1!$A$3:$A$23</c:f>
              <c:strCache>
                <c:ptCount val="21"/>
                <c:pt idx="0">
                  <c:v>Academic Support/tutoring</c:v>
                </c:pt>
                <c:pt idx="1">
                  <c:v>Inclusive academic courses with modifications</c:v>
                </c:pt>
                <c:pt idx="2">
                  <c:v>Academi classes specifically for students with ID</c:v>
                </c:pt>
                <c:pt idx="3">
                  <c:v>Program emphasizes academic achievement</c:v>
                </c:pt>
                <c:pt idx="5">
                  <c:v>Program incorporates vocational skills development</c:v>
                </c:pt>
                <c:pt idx="6">
                  <c:v>Program incorporates social skills development</c:v>
                </c:pt>
                <c:pt idx="7">
                  <c:v>Program incorporates independent living skills</c:v>
                </c:pt>
                <c:pt idx="9">
                  <c:v>Structured social/support mentoring from typical peers</c:v>
                </c:pt>
                <c:pt idx="10">
                  <c:v>Structured social activities with typical peers</c:v>
                </c:pt>
                <c:pt idx="11">
                  <c:v>Personal safety management plan in place</c:v>
                </c:pt>
                <c:pt idx="12">
                  <c:v>Residential/on-campus housing options</c:v>
                </c:pt>
                <c:pt idx="14">
                  <c:v>Defined curriculum for a given degree/certification</c:v>
                </c:pt>
                <c:pt idx="15">
                  <c:v>Individual choice in curriculum</c:v>
                </c:pt>
                <c:pt idx="16">
                  <c:v>Two year program</c:v>
                </c:pt>
                <c:pt idx="17">
                  <c:v>Four year program</c:v>
                </c:pt>
                <c:pt idx="19">
                  <c:v>Certificate, diploma or other recognition of completion</c:v>
                </c:pt>
                <c:pt idx="20">
                  <c:v>Employment secured upon completion of program</c:v>
                </c:pt>
              </c:strCache>
            </c:strRef>
          </c:cat>
          <c:val>
            <c:numRef>
              <c:f>Sheet1!$B$3:$B$23</c:f>
              <c:numCache>
                <c:formatCode>0%</c:formatCode>
                <c:ptCount val="21"/>
                <c:pt idx="0">
                  <c:v>0</c:v>
                </c:pt>
                <c:pt idx="1">
                  <c:v>0.03</c:v>
                </c:pt>
                <c:pt idx="2">
                  <c:v>0.08</c:v>
                </c:pt>
                <c:pt idx="3">
                  <c:v>0.1</c:v>
                </c:pt>
                <c:pt idx="5">
                  <c:v>0.01</c:v>
                </c:pt>
                <c:pt idx="6">
                  <c:v>0.02</c:v>
                </c:pt>
                <c:pt idx="7">
                  <c:v>0.02</c:v>
                </c:pt>
                <c:pt idx="9">
                  <c:v>0.01</c:v>
                </c:pt>
                <c:pt idx="10">
                  <c:v>0.01</c:v>
                </c:pt>
                <c:pt idx="11">
                  <c:v>0.01</c:v>
                </c:pt>
                <c:pt idx="12">
                  <c:v>0.17</c:v>
                </c:pt>
                <c:pt idx="14">
                  <c:v>0.04</c:v>
                </c:pt>
                <c:pt idx="15">
                  <c:v>0</c:v>
                </c:pt>
                <c:pt idx="16">
                  <c:v>0.13</c:v>
                </c:pt>
                <c:pt idx="17">
                  <c:v>0.23</c:v>
                </c:pt>
                <c:pt idx="19">
                  <c:v>0.04</c:v>
                </c:pt>
                <c:pt idx="20">
                  <c:v>0.03</c:v>
                </c:pt>
              </c:numCache>
            </c:numRef>
          </c:val>
          <c:extLst>
            <c:ext xmlns:c16="http://schemas.microsoft.com/office/drawing/2014/chart" uri="{C3380CC4-5D6E-409C-BE32-E72D297353CC}">
              <c16:uniqueId val="{00000000-E5CB-2D43-A9A8-096A191565E1}"/>
            </c:ext>
          </c:extLst>
        </c:ser>
        <c:ser>
          <c:idx val="1"/>
          <c:order val="1"/>
          <c:tx>
            <c:strRef>
              <c:f>Sheet1!$C$2</c:f>
              <c:strCache>
                <c:ptCount val="1"/>
                <c:pt idx="0">
                  <c:v>Somewhat Important</c:v>
                </c:pt>
              </c:strCache>
            </c:strRef>
          </c:tx>
          <c:spPr>
            <a:solidFill>
              <a:schemeClr val="accent2"/>
            </a:solidFill>
            <a:ln>
              <a:noFill/>
            </a:ln>
            <a:effectLst/>
          </c:spPr>
          <c:invertIfNegative val="0"/>
          <c:cat>
            <c:strRef>
              <c:f>Sheet1!$A$3:$A$23</c:f>
              <c:strCache>
                <c:ptCount val="21"/>
                <c:pt idx="0">
                  <c:v>Academic Support/tutoring</c:v>
                </c:pt>
                <c:pt idx="1">
                  <c:v>Inclusive academic courses with modifications</c:v>
                </c:pt>
                <c:pt idx="2">
                  <c:v>Academi classes specifically for students with ID</c:v>
                </c:pt>
                <c:pt idx="3">
                  <c:v>Program emphasizes academic achievement</c:v>
                </c:pt>
                <c:pt idx="5">
                  <c:v>Program incorporates vocational skills development</c:v>
                </c:pt>
                <c:pt idx="6">
                  <c:v>Program incorporates social skills development</c:v>
                </c:pt>
                <c:pt idx="7">
                  <c:v>Program incorporates independent living skills</c:v>
                </c:pt>
                <c:pt idx="9">
                  <c:v>Structured social/support mentoring from typical peers</c:v>
                </c:pt>
                <c:pt idx="10">
                  <c:v>Structured social activities with typical peers</c:v>
                </c:pt>
                <c:pt idx="11">
                  <c:v>Personal safety management plan in place</c:v>
                </c:pt>
                <c:pt idx="12">
                  <c:v>Residential/on-campus housing options</c:v>
                </c:pt>
                <c:pt idx="14">
                  <c:v>Defined curriculum for a given degree/certification</c:v>
                </c:pt>
                <c:pt idx="15">
                  <c:v>Individual choice in curriculum</c:v>
                </c:pt>
                <c:pt idx="16">
                  <c:v>Two year program</c:v>
                </c:pt>
                <c:pt idx="17">
                  <c:v>Four year program</c:v>
                </c:pt>
                <c:pt idx="19">
                  <c:v>Certificate, diploma or other recognition of completion</c:v>
                </c:pt>
                <c:pt idx="20">
                  <c:v>Employment secured upon completion of program</c:v>
                </c:pt>
              </c:strCache>
            </c:strRef>
          </c:cat>
          <c:val>
            <c:numRef>
              <c:f>Sheet1!$C$3:$C$23</c:f>
              <c:numCache>
                <c:formatCode>0%</c:formatCode>
                <c:ptCount val="21"/>
                <c:pt idx="0">
                  <c:v>0.02</c:v>
                </c:pt>
                <c:pt idx="1">
                  <c:v>0.14000000000000001</c:v>
                </c:pt>
                <c:pt idx="2">
                  <c:v>0.11</c:v>
                </c:pt>
                <c:pt idx="3">
                  <c:v>0.19</c:v>
                </c:pt>
                <c:pt idx="5">
                  <c:v>0.02</c:v>
                </c:pt>
                <c:pt idx="6">
                  <c:v>0.03</c:v>
                </c:pt>
                <c:pt idx="7">
                  <c:v>0.03</c:v>
                </c:pt>
                <c:pt idx="9">
                  <c:v>0.03</c:v>
                </c:pt>
                <c:pt idx="10">
                  <c:v>0.03</c:v>
                </c:pt>
                <c:pt idx="11">
                  <c:v>0.06</c:v>
                </c:pt>
                <c:pt idx="12">
                  <c:v>0.12</c:v>
                </c:pt>
                <c:pt idx="14">
                  <c:v>0.12</c:v>
                </c:pt>
                <c:pt idx="15">
                  <c:v>0.11</c:v>
                </c:pt>
                <c:pt idx="16">
                  <c:v>0.16</c:v>
                </c:pt>
                <c:pt idx="17">
                  <c:v>0.2</c:v>
                </c:pt>
                <c:pt idx="19">
                  <c:v>0.12</c:v>
                </c:pt>
                <c:pt idx="20">
                  <c:v>0.09</c:v>
                </c:pt>
              </c:numCache>
            </c:numRef>
          </c:val>
          <c:extLst>
            <c:ext xmlns:c16="http://schemas.microsoft.com/office/drawing/2014/chart" uri="{C3380CC4-5D6E-409C-BE32-E72D297353CC}">
              <c16:uniqueId val="{00000001-E5CB-2D43-A9A8-096A191565E1}"/>
            </c:ext>
          </c:extLst>
        </c:ser>
        <c:ser>
          <c:idx val="2"/>
          <c:order val="2"/>
          <c:tx>
            <c:strRef>
              <c:f>Sheet1!$D$2</c:f>
              <c:strCache>
                <c:ptCount val="1"/>
                <c:pt idx="0">
                  <c:v>Important</c:v>
                </c:pt>
              </c:strCache>
            </c:strRef>
          </c:tx>
          <c:spPr>
            <a:solidFill>
              <a:schemeClr val="accent3"/>
            </a:solidFill>
            <a:ln>
              <a:noFill/>
            </a:ln>
            <a:effectLst/>
          </c:spPr>
          <c:invertIfNegative val="0"/>
          <c:cat>
            <c:strRef>
              <c:f>Sheet1!$A$3:$A$23</c:f>
              <c:strCache>
                <c:ptCount val="21"/>
                <c:pt idx="0">
                  <c:v>Academic Support/tutoring</c:v>
                </c:pt>
                <c:pt idx="1">
                  <c:v>Inclusive academic courses with modifications</c:v>
                </c:pt>
                <c:pt idx="2">
                  <c:v>Academi classes specifically for students with ID</c:v>
                </c:pt>
                <c:pt idx="3">
                  <c:v>Program emphasizes academic achievement</c:v>
                </c:pt>
                <c:pt idx="5">
                  <c:v>Program incorporates vocational skills development</c:v>
                </c:pt>
                <c:pt idx="6">
                  <c:v>Program incorporates social skills development</c:v>
                </c:pt>
                <c:pt idx="7">
                  <c:v>Program incorporates independent living skills</c:v>
                </c:pt>
                <c:pt idx="9">
                  <c:v>Structured social/support mentoring from typical peers</c:v>
                </c:pt>
                <c:pt idx="10">
                  <c:v>Structured social activities with typical peers</c:v>
                </c:pt>
                <c:pt idx="11">
                  <c:v>Personal safety management plan in place</c:v>
                </c:pt>
                <c:pt idx="12">
                  <c:v>Residential/on-campus housing options</c:v>
                </c:pt>
                <c:pt idx="14">
                  <c:v>Defined curriculum for a given degree/certification</c:v>
                </c:pt>
                <c:pt idx="15">
                  <c:v>Individual choice in curriculum</c:v>
                </c:pt>
                <c:pt idx="16">
                  <c:v>Two year program</c:v>
                </c:pt>
                <c:pt idx="17">
                  <c:v>Four year program</c:v>
                </c:pt>
                <c:pt idx="19">
                  <c:v>Certificate, diploma or other recognition of completion</c:v>
                </c:pt>
                <c:pt idx="20">
                  <c:v>Employment secured upon completion of program</c:v>
                </c:pt>
              </c:strCache>
            </c:strRef>
          </c:cat>
          <c:val>
            <c:numRef>
              <c:f>Sheet1!$D$3:$D$23</c:f>
              <c:numCache>
                <c:formatCode>0%</c:formatCode>
                <c:ptCount val="21"/>
                <c:pt idx="0">
                  <c:v>0.08</c:v>
                </c:pt>
                <c:pt idx="1">
                  <c:v>0.1</c:v>
                </c:pt>
                <c:pt idx="2">
                  <c:v>0.14000000000000001</c:v>
                </c:pt>
                <c:pt idx="3">
                  <c:v>0.33</c:v>
                </c:pt>
                <c:pt idx="5">
                  <c:v>0.17</c:v>
                </c:pt>
                <c:pt idx="6">
                  <c:v>0.1</c:v>
                </c:pt>
                <c:pt idx="7">
                  <c:v>0.1</c:v>
                </c:pt>
                <c:pt idx="9">
                  <c:v>0.11</c:v>
                </c:pt>
                <c:pt idx="10">
                  <c:v>0.12</c:v>
                </c:pt>
                <c:pt idx="11">
                  <c:v>0.13</c:v>
                </c:pt>
                <c:pt idx="12">
                  <c:v>0.22</c:v>
                </c:pt>
                <c:pt idx="14">
                  <c:v>0.22</c:v>
                </c:pt>
                <c:pt idx="15">
                  <c:v>0.25</c:v>
                </c:pt>
                <c:pt idx="16">
                  <c:v>0.28000000000000003</c:v>
                </c:pt>
                <c:pt idx="17">
                  <c:v>0.22</c:v>
                </c:pt>
                <c:pt idx="19">
                  <c:v>0.2</c:v>
                </c:pt>
                <c:pt idx="20">
                  <c:v>0.2</c:v>
                </c:pt>
              </c:numCache>
            </c:numRef>
          </c:val>
          <c:extLst>
            <c:ext xmlns:c16="http://schemas.microsoft.com/office/drawing/2014/chart" uri="{C3380CC4-5D6E-409C-BE32-E72D297353CC}">
              <c16:uniqueId val="{00000002-E5CB-2D43-A9A8-096A191565E1}"/>
            </c:ext>
          </c:extLst>
        </c:ser>
        <c:ser>
          <c:idx val="3"/>
          <c:order val="3"/>
          <c:tx>
            <c:strRef>
              <c:f>Sheet1!$E$2</c:f>
              <c:strCache>
                <c:ptCount val="1"/>
                <c:pt idx="0">
                  <c:v>Very Important</c:v>
                </c:pt>
              </c:strCache>
            </c:strRef>
          </c:tx>
          <c:spPr>
            <a:solidFill>
              <a:schemeClr val="accent4"/>
            </a:solidFill>
            <a:ln>
              <a:noFill/>
            </a:ln>
            <a:effectLst/>
          </c:spPr>
          <c:invertIfNegative val="0"/>
          <c:cat>
            <c:strRef>
              <c:f>Sheet1!$A$3:$A$23</c:f>
              <c:strCache>
                <c:ptCount val="21"/>
                <c:pt idx="0">
                  <c:v>Academic Support/tutoring</c:v>
                </c:pt>
                <c:pt idx="1">
                  <c:v>Inclusive academic courses with modifications</c:v>
                </c:pt>
                <c:pt idx="2">
                  <c:v>Academi classes specifically for students with ID</c:v>
                </c:pt>
                <c:pt idx="3">
                  <c:v>Program emphasizes academic achievement</c:v>
                </c:pt>
                <c:pt idx="5">
                  <c:v>Program incorporates vocational skills development</c:v>
                </c:pt>
                <c:pt idx="6">
                  <c:v>Program incorporates social skills development</c:v>
                </c:pt>
                <c:pt idx="7">
                  <c:v>Program incorporates independent living skills</c:v>
                </c:pt>
                <c:pt idx="9">
                  <c:v>Structured social/support mentoring from typical peers</c:v>
                </c:pt>
                <c:pt idx="10">
                  <c:v>Structured social activities with typical peers</c:v>
                </c:pt>
                <c:pt idx="11">
                  <c:v>Personal safety management plan in place</c:v>
                </c:pt>
                <c:pt idx="12">
                  <c:v>Residential/on-campus housing options</c:v>
                </c:pt>
                <c:pt idx="14">
                  <c:v>Defined curriculum for a given degree/certification</c:v>
                </c:pt>
                <c:pt idx="15">
                  <c:v>Individual choice in curriculum</c:v>
                </c:pt>
                <c:pt idx="16">
                  <c:v>Two year program</c:v>
                </c:pt>
                <c:pt idx="17">
                  <c:v>Four year program</c:v>
                </c:pt>
                <c:pt idx="19">
                  <c:v>Certificate, diploma or other recognition of completion</c:v>
                </c:pt>
                <c:pt idx="20">
                  <c:v>Employment secured upon completion of program</c:v>
                </c:pt>
              </c:strCache>
            </c:strRef>
          </c:cat>
          <c:val>
            <c:numRef>
              <c:f>Sheet1!$E$3:$E$23</c:f>
              <c:numCache>
                <c:formatCode>0%</c:formatCode>
                <c:ptCount val="21"/>
                <c:pt idx="0">
                  <c:v>0.25</c:v>
                </c:pt>
                <c:pt idx="1">
                  <c:v>0.18</c:v>
                </c:pt>
                <c:pt idx="2">
                  <c:v>0.21</c:v>
                </c:pt>
                <c:pt idx="3">
                  <c:v>0.2</c:v>
                </c:pt>
                <c:pt idx="5">
                  <c:v>0.22</c:v>
                </c:pt>
                <c:pt idx="6">
                  <c:v>0.11</c:v>
                </c:pt>
                <c:pt idx="7">
                  <c:v>0.12</c:v>
                </c:pt>
                <c:pt idx="9">
                  <c:v>0.28000000000000003</c:v>
                </c:pt>
                <c:pt idx="10">
                  <c:v>0.28000000000000003</c:v>
                </c:pt>
                <c:pt idx="11">
                  <c:v>0.21</c:v>
                </c:pt>
                <c:pt idx="12">
                  <c:v>0.22</c:v>
                </c:pt>
                <c:pt idx="14">
                  <c:v>0.24</c:v>
                </c:pt>
                <c:pt idx="15">
                  <c:v>0.33</c:v>
                </c:pt>
                <c:pt idx="16">
                  <c:v>0.23</c:v>
                </c:pt>
                <c:pt idx="17">
                  <c:v>0.16</c:v>
                </c:pt>
                <c:pt idx="19">
                  <c:v>0.23</c:v>
                </c:pt>
                <c:pt idx="20">
                  <c:v>0.23</c:v>
                </c:pt>
              </c:numCache>
            </c:numRef>
          </c:val>
          <c:extLst>
            <c:ext xmlns:c16="http://schemas.microsoft.com/office/drawing/2014/chart" uri="{C3380CC4-5D6E-409C-BE32-E72D297353CC}">
              <c16:uniqueId val="{00000003-E5CB-2D43-A9A8-096A191565E1}"/>
            </c:ext>
          </c:extLst>
        </c:ser>
        <c:ser>
          <c:idx val="4"/>
          <c:order val="4"/>
          <c:tx>
            <c:strRef>
              <c:f>Sheet1!$F$2</c:f>
              <c:strCache>
                <c:ptCount val="1"/>
                <c:pt idx="0">
                  <c:v>Extremely Important</c:v>
                </c:pt>
              </c:strCache>
            </c:strRef>
          </c:tx>
          <c:spPr>
            <a:solidFill>
              <a:schemeClr val="accent5"/>
            </a:solidFill>
            <a:ln>
              <a:noFill/>
            </a:ln>
            <a:effectLst/>
          </c:spPr>
          <c:invertIfNegative val="0"/>
          <c:cat>
            <c:strRef>
              <c:f>Sheet1!$A$3:$A$23</c:f>
              <c:strCache>
                <c:ptCount val="21"/>
                <c:pt idx="0">
                  <c:v>Academic Support/tutoring</c:v>
                </c:pt>
                <c:pt idx="1">
                  <c:v>Inclusive academic courses with modifications</c:v>
                </c:pt>
                <c:pt idx="2">
                  <c:v>Academi classes specifically for students with ID</c:v>
                </c:pt>
                <c:pt idx="3">
                  <c:v>Program emphasizes academic achievement</c:v>
                </c:pt>
                <c:pt idx="5">
                  <c:v>Program incorporates vocational skills development</c:v>
                </c:pt>
                <c:pt idx="6">
                  <c:v>Program incorporates social skills development</c:v>
                </c:pt>
                <c:pt idx="7">
                  <c:v>Program incorporates independent living skills</c:v>
                </c:pt>
                <c:pt idx="9">
                  <c:v>Structured social/support mentoring from typical peers</c:v>
                </c:pt>
                <c:pt idx="10">
                  <c:v>Structured social activities with typical peers</c:v>
                </c:pt>
                <c:pt idx="11">
                  <c:v>Personal safety management plan in place</c:v>
                </c:pt>
                <c:pt idx="12">
                  <c:v>Residential/on-campus housing options</c:v>
                </c:pt>
                <c:pt idx="14">
                  <c:v>Defined curriculum for a given degree/certification</c:v>
                </c:pt>
                <c:pt idx="15">
                  <c:v>Individual choice in curriculum</c:v>
                </c:pt>
                <c:pt idx="16">
                  <c:v>Two year program</c:v>
                </c:pt>
                <c:pt idx="17">
                  <c:v>Four year program</c:v>
                </c:pt>
                <c:pt idx="19">
                  <c:v>Certificate, diploma or other recognition of completion</c:v>
                </c:pt>
                <c:pt idx="20">
                  <c:v>Employment secured upon completion of program</c:v>
                </c:pt>
              </c:strCache>
            </c:strRef>
          </c:cat>
          <c:val>
            <c:numRef>
              <c:f>Sheet1!$F$3:$F$23</c:f>
              <c:numCache>
                <c:formatCode>0%</c:formatCode>
                <c:ptCount val="21"/>
                <c:pt idx="0">
                  <c:v>0.65</c:v>
                </c:pt>
                <c:pt idx="1">
                  <c:v>0.55000000000000004</c:v>
                </c:pt>
                <c:pt idx="2">
                  <c:v>0.4</c:v>
                </c:pt>
                <c:pt idx="3">
                  <c:v>0.18</c:v>
                </c:pt>
                <c:pt idx="5">
                  <c:v>0.57999999999999996</c:v>
                </c:pt>
                <c:pt idx="6">
                  <c:v>0.74</c:v>
                </c:pt>
                <c:pt idx="7">
                  <c:v>0.7</c:v>
                </c:pt>
                <c:pt idx="9">
                  <c:v>0.56999999999999995</c:v>
                </c:pt>
                <c:pt idx="10">
                  <c:v>0.56000000000000005</c:v>
                </c:pt>
                <c:pt idx="11">
                  <c:v>0.59</c:v>
                </c:pt>
                <c:pt idx="12">
                  <c:v>0.27</c:v>
                </c:pt>
                <c:pt idx="14">
                  <c:v>0.38</c:v>
                </c:pt>
                <c:pt idx="15">
                  <c:v>0.31</c:v>
                </c:pt>
                <c:pt idx="16">
                  <c:v>0.2</c:v>
                </c:pt>
                <c:pt idx="17">
                  <c:v>0.19</c:v>
                </c:pt>
                <c:pt idx="19">
                  <c:v>0.41</c:v>
                </c:pt>
                <c:pt idx="20">
                  <c:v>0.45</c:v>
                </c:pt>
              </c:numCache>
            </c:numRef>
          </c:val>
          <c:extLst>
            <c:ext xmlns:c16="http://schemas.microsoft.com/office/drawing/2014/chart" uri="{C3380CC4-5D6E-409C-BE32-E72D297353CC}">
              <c16:uniqueId val="{00000004-E5CB-2D43-A9A8-096A191565E1}"/>
            </c:ext>
          </c:extLst>
        </c:ser>
        <c:dLbls>
          <c:showLegendKey val="0"/>
          <c:showVal val="0"/>
          <c:showCatName val="0"/>
          <c:showSerName val="0"/>
          <c:showPercent val="0"/>
          <c:showBubbleSize val="0"/>
        </c:dLbls>
        <c:gapWidth val="150"/>
        <c:overlap val="100"/>
        <c:axId val="1853423071"/>
        <c:axId val="1853488591"/>
      </c:barChart>
      <c:catAx>
        <c:axId val="1853423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53488591"/>
        <c:crosses val="autoZero"/>
        <c:auto val="1"/>
        <c:lblAlgn val="ctr"/>
        <c:lblOffset val="100"/>
        <c:noMultiLvlLbl val="0"/>
      </c:catAx>
      <c:valAx>
        <c:axId val="185348859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5342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extLst>
      <p:ext uri="{BB962C8B-B14F-4D97-AF65-F5344CB8AC3E}">
        <p14:creationId xmlns:p14="http://schemas.microsoft.com/office/powerpoint/2010/main" val="88729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dirty="0">
              <a:solidFill>
                <a:srgbClr val="008080"/>
              </a:solidFill>
              <a:latin typeface="Lustria"/>
              <a:ea typeface="Lustria"/>
              <a:cs typeface="Lustria"/>
              <a:sym typeface="Lustr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dirty="0">
              <a:solidFill>
                <a:srgbClr val="008080"/>
              </a:solidFill>
              <a:latin typeface="Lustria"/>
              <a:ea typeface="Lustria"/>
              <a:cs typeface="Lustria"/>
              <a:sym typeface="Lustr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80"/>
              </a:buClr>
              <a:buSzPts val="1400"/>
              <a:buFont typeface="Lustria"/>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dirty="0">
              <a:solidFill>
                <a:srgbClr val="008080"/>
              </a:solidFill>
              <a:latin typeface="Lustria"/>
              <a:ea typeface="Lustria"/>
              <a:cs typeface="Lustria"/>
              <a:sym typeface="Lustri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extLst>
      <p:ext uri="{BB962C8B-B14F-4D97-AF65-F5344CB8AC3E}">
        <p14:creationId xmlns:p14="http://schemas.microsoft.com/office/powerpoint/2010/main" val="235769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59edc2f5a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59edc2f5a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659edc2f5a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59edc2f5a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59edc2f5a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659edc2f5a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dirty="0">
              <a:solidFill>
                <a:srgbClr val="008080"/>
              </a:solidFill>
              <a:latin typeface="Lustria"/>
              <a:ea typeface="Lustria"/>
              <a:cs typeface="Lustria"/>
              <a:sym typeface="Lust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400">
              <a:solidFill>
                <a:srgbClr val="008080"/>
              </a:solidFill>
              <a:latin typeface="Lustria"/>
              <a:ea typeface="Lustria"/>
              <a:cs typeface="Lustria"/>
              <a:sym typeface="Lustria"/>
            </a:endParaRPr>
          </a:p>
        </p:txBody>
      </p:sp>
    </p:spTree>
    <p:extLst>
      <p:ext uri="{BB962C8B-B14F-4D97-AF65-F5344CB8AC3E}">
        <p14:creationId xmlns:p14="http://schemas.microsoft.com/office/powerpoint/2010/main" val="116926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2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Clr>
                <a:schemeClr val="dk1"/>
              </a:buClr>
              <a:buSzPts val="1800"/>
              <a:buChar char="●"/>
              <a:defRPr/>
            </a:lvl1pPr>
            <a:lvl2pPr marL="914400" lvl="1" indent="-317500" algn="l">
              <a:spcBef>
                <a:spcPts val="0"/>
              </a:spcBef>
              <a:spcAft>
                <a:spcPts val="0"/>
              </a:spcAft>
              <a:buClr>
                <a:schemeClr val="dk1"/>
              </a:buClr>
              <a:buSzPts val="1400"/>
              <a:buChar char="○"/>
              <a:defRPr/>
            </a:lvl2pPr>
            <a:lvl3pPr marL="1371600" lvl="2" indent="-317500" algn="l">
              <a:spcBef>
                <a:spcPts val="0"/>
              </a:spcBef>
              <a:spcAft>
                <a:spcPts val="0"/>
              </a:spcAft>
              <a:buClr>
                <a:schemeClr val="dk1"/>
              </a:buClr>
              <a:buSzPts val="1400"/>
              <a:buChar char="■"/>
              <a:defRPr/>
            </a:lvl3pPr>
            <a:lvl4pPr marL="1828800" lvl="3" indent="-317500" algn="l">
              <a:spcBef>
                <a:spcPts val="0"/>
              </a:spcBef>
              <a:spcAft>
                <a:spcPts val="0"/>
              </a:spcAft>
              <a:buClr>
                <a:schemeClr val="dk1"/>
              </a:buClr>
              <a:buSzPts val="1400"/>
              <a:buChar char="●"/>
              <a:defRPr/>
            </a:lvl4pPr>
            <a:lvl5pPr marL="2286000" lvl="4" indent="-317500" algn="l">
              <a:spcBef>
                <a:spcPts val="0"/>
              </a:spcBef>
              <a:spcAft>
                <a:spcPts val="0"/>
              </a:spcAft>
              <a:buClr>
                <a:schemeClr val="dk1"/>
              </a:buClr>
              <a:buSzPts val="1400"/>
              <a:buChar char="○"/>
              <a:defRPr/>
            </a:lvl5pPr>
            <a:lvl6pPr marL="2743200" lvl="5" indent="-317500" algn="l">
              <a:spcBef>
                <a:spcPts val="0"/>
              </a:spcBef>
              <a:spcAft>
                <a:spcPts val="0"/>
              </a:spcAft>
              <a:buClr>
                <a:schemeClr val="dk1"/>
              </a:buClr>
              <a:buSzPts val="1400"/>
              <a:buChar char="■"/>
              <a:defRPr/>
            </a:lvl6pPr>
            <a:lvl7pPr marL="3200400" lvl="6" indent="-317500" algn="l">
              <a:spcBef>
                <a:spcPts val="0"/>
              </a:spcBef>
              <a:spcAft>
                <a:spcPts val="0"/>
              </a:spcAft>
              <a:buClr>
                <a:schemeClr val="dk1"/>
              </a:buClr>
              <a:buSzPts val="1400"/>
              <a:buChar char="●"/>
              <a:defRPr/>
            </a:lvl7pPr>
            <a:lvl8pPr marL="3657600" lvl="7" indent="-317500" algn="l">
              <a:spcBef>
                <a:spcPts val="0"/>
              </a:spcBef>
              <a:spcAft>
                <a:spcPts val="0"/>
              </a:spcAft>
              <a:buClr>
                <a:schemeClr val="dk1"/>
              </a:buClr>
              <a:buSzPts val="1400"/>
              <a:buChar char="○"/>
              <a:defRPr/>
            </a:lvl8pPr>
            <a:lvl9pPr marL="4114800" lvl="8" indent="-317500" algn="l">
              <a:spcBef>
                <a:spcPts val="0"/>
              </a:spcBef>
              <a:spcAft>
                <a:spcPts val="0"/>
              </a:spcAft>
              <a:buClr>
                <a:schemeClr val="dk1"/>
              </a:buClr>
              <a:buSzPts val="1400"/>
              <a:buChar char="■"/>
              <a:defRPr/>
            </a:lvl9pPr>
          </a:lstStyle>
          <a:p>
            <a:endParaRPr/>
          </a:p>
        </p:txBody>
      </p:sp>
      <p:sp>
        <p:nvSpPr>
          <p:cNvPr id="18" name="Google Shape;18;p28"/>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mailto:shelbyb@inclusivehighered.org" TargetMode="External"/><Relationship Id="rId4" Type="http://schemas.openxmlformats.org/officeDocument/2006/relationships/hyperlink" Target="mailto:tracy@inclusivehigher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2"/>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116" name="Google Shape;116;p2"/>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7" name="Google Shape;117;p2"/>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8" name="Google Shape;118;p2"/>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119" name="Google Shape;119;p2"/>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120" name="Google Shape;120;p2"/>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
          <p:cNvSpPr txBox="1">
            <a:spLocks noGrp="1"/>
          </p:cNvSpPr>
          <p:nvPr>
            <p:ph type="title"/>
          </p:nvPr>
        </p:nvSpPr>
        <p:spPr>
          <a:xfrm>
            <a:off x="311700" y="1456978"/>
            <a:ext cx="8520600" cy="3723678"/>
          </a:xfrm>
          <a:prstGeom prst="rect">
            <a:avLst/>
          </a:prstGeom>
          <a:noFill/>
          <a:ln>
            <a:noFill/>
          </a:ln>
        </p:spPr>
        <p:txBody>
          <a:bodyPr spcFirstLastPara="1" wrap="square" lIns="91425" tIns="91425" rIns="91425" bIns="91425" anchor="t" anchorCtr="0">
            <a:normAutofit fontScale="90000"/>
          </a:bodyPr>
          <a:lstStyle/>
          <a:p>
            <a:pPr marL="0" lvl="0" indent="0" algn="ctr" rtl="0">
              <a:spcBef>
                <a:spcPts val="0"/>
              </a:spcBef>
              <a:spcAft>
                <a:spcPts val="0"/>
              </a:spcAft>
              <a:buClr>
                <a:srgbClr val="009688"/>
              </a:buClr>
              <a:buSzPts val="3000"/>
              <a:buFont typeface="Garamond"/>
              <a:buNone/>
            </a:pPr>
            <a:r>
              <a:rPr lang="en-US" sz="3600" b="1" dirty="0">
                <a:solidFill>
                  <a:srgbClr val="009688"/>
                </a:solidFill>
                <a:latin typeface="Garamond"/>
                <a:ea typeface="Garamond"/>
                <a:cs typeface="Garamond"/>
                <a:sym typeface="Garamond"/>
              </a:rPr>
              <a:t>Statewide Expansion of Inclusive Higher Education: The Role of Collaboration </a:t>
            </a:r>
            <a:br>
              <a:rPr lang="en-US" sz="3600" b="1" dirty="0">
                <a:solidFill>
                  <a:srgbClr val="009688"/>
                </a:solidFill>
                <a:latin typeface="Garamond"/>
                <a:ea typeface="Garamond"/>
                <a:cs typeface="Garamond"/>
                <a:sym typeface="Garamond"/>
              </a:rPr>
            </a:br>
            <a:br>
              <a:rPr lang="en-US" sz="3600" b="1" dirty="0">
                <a:solidFill>
                  <a:srgbClr val="009688"/>
                </a:solidFill>
                <a:latin typeface="Garamond"/>
                <a:ea typeface="Garamond"/>
                <a:cs typeface="Garamond"/>
                <a:sym typeface="Garamond"/>
              </a:rPr>
            </a:br>
            <a:r>
              <a:rPr lang="en-US" sz="2900" dirty="0">
                <a:solidFill>
                  <a:schemeClr val="tx1"/>
                </a:solidFill>
                <a:latin typeface="Garamond"/>
                <a:ea typeface="Garamond"/>
                <a:cs typeface="Garamond"/>
                <a:sym typeface="Garamond"/>
              </a:rPr>
              <a:t>State of the Art Conference, 2019 </a:t>
            </a:r>
            <a:br>
              <a:rPr lang="en-US" sz="3600" dirty="0">
                <a:solidFill>
                  <a:schemeClr val="tx1"/>
                </a:solidFill>
                <a:latin typeface="Garamond"/>
                <a:ea typeface="Garamond"/>
                <a:cs typeface="Garamond"/>
                <a:sym typeface="Garamond"/>
              </a:rPr>
            </a:br>
            <a:br>
              <a:rPr lang="en-US" sz="3600" dirty="0">
                <a:solidFill>
                  <a:schemeClr val="tx1"/>
                </a:solidFill>
                <a:latin typeface="Garamond"/>
                <a:ea typeface="Garamond"/>
                <a:cs typeface="Garamond"/>
                <a:sym typeface="Garamond"/>
              </a:rPr>
            </a:br>
            <a:r>
              <a:rPr lang="en-US" sz="2900" dirty="0">
                <a:solidFill>
                  <a:schemeClr val="tx1"/>
                </a:solidFill>
                <a:latin typeface="Garamond"/>
                <a:ea typeface="Garamond"/>
                <a:cs typeface="Garamond"/>
                <a:sym typeface="Garamond"/>
              </a:rPr>
              <a:t>Beth Leon, Founding Board President</a:t>
            </a:r>
            <a:br>
              <a:rPr lang="en-US" sz="2900" dirty="0">
                <a:solidFill>
                  <a:schemeClr val="tx1"/>
                </a:solidFill>
                <a:latin typeface="Garamond"/>
                <a:ea typeface="Garamond"/>
                <a:cs typeface="Garamond"/>
                <a:sym typeface="Garamond"/>
              </a:rPr>
            </a:br>
            <a:r>
              <a:rPr lang="en-US" sz="2900" dirty="0">
                <a:solidFill>
                  <a:schemeClr val="tx1"/>
                </a:solidFill>
                <a:latin typeface="Garamond"/>
                <a:ea typeface="Garamond"/>
                <a:cs typeface="Garamond"/>
                <a:sym typeface="Garamond"/>
              </a:rPr>
              <a:t>Shelby Bates, Education and Outreach Program Coordinator</a:t>
            </a:r>
            <a:br>
              <a:rPr lang="en-US" sz="3600" b="1" dirty="0">
                <a:solidFill>
                  <a:srgbClr val="009688"/>
                </a:solidFill>
                <a:latin typeface="Garamond"/>
                <a:ea typeface="Garamond"/>
                <a:cs typeface="Garamond"/>
                <a:sym typeface="Garamond"/>
              </a:rPr>
            </a:br>
            <a:endParaRPr dirty="0"/>
          </a:p>
        </p:txBody>
      </p:sp>
    </p:spTree>
    <p:extLst>
      <p:ext uri="{BB962C8B-B14F-4D97-AF65-F5344CB8AC3E}">
        <p14:creationId xmlns:p14="http://schemas.microsoft.com/office/powerpoint/2010/main" val="317151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471B1E91-AEE0-2547-B6B4-8A6F1BD50469}"/>
              </a:ext>
            </a:extLst>
          </p:cNvPr>
          <p:cNvGraphicFramePr>
            <a:graphicFrameLocks/>
          </p:cNvGraphicFramePr>
          <p:nvPr>
            <p:extLst>
              <p:ext uri="{D42A27DB-BD31-4B8C-83A1-F6EECF244321}">
                <p14:modId xmlns:p14="http://schemas.microsoft.com/office/powerpoint/2010/main" val="1531349551"/>
              </p:ext>
            </p:extLst>
          </p:nvPr>
        </p:nvGraphicFramePr>
        <p:xfrm>
          <a:off x="1138991" y="772590"/>
          <a:ext cx="7122694" cy="4650482"/>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7"/>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7"/>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7"/>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7"/>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7"/>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7"/>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20" name="Google Shape;220;p7"/>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1" name="Google Shape;221;p7"/>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7"/>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dirty="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dirty="0">
              <a:solidFill>
                <a:schemeClr val="lt2"/>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501D74CA-3C10-DB41-A8CF-182D70C275C8}"/>
              </a:ext>
            </a:extLst>
          </p:cNvPr>
          <p:cNvSpPr txBox="1"/>
          <p:nvPr/>
        </p:nvSpPr>
        <p:spPr>
          <a:xfrm>
            <a:off x="3212599" y="2809797"/>
            <a:ext cx="1383915" cy="830997"/>
          </a:xfrm>
          <a:prstGeom prst="rect">
            <a:avLst/>
          </a:prstGeom>
          <a:noFill/>
        </p:spPr>
        <p:txBody>
          <a:bodyPr wrap="square" rtlCol="0">
            <a:spAutoFit/>
          </a:bodyPr>
          <a:lstStyle/>
          <a:p>
            <a:r>
              <a:rPr lang="en-US" sz="1600" dirty="0"/>
              <a:t>No preference</a:t>
            </a:r>
          </a:p>
          <a:p>
            <a:r>
              <a:rPr lang="en-US" sz="1600" dirty="0"/>
              <a:t>46%</a:t>
            </a:r>
          </a:p>
        </p:txBody>
      </p:sp>
      <p:sp>
        <p:nvSpPr>
          <p:cNvPr id="15" name="TextBox 14">
            <a:extLst>
              <a:ext uri="{FF2B5EF4-FFF2-40B4-BE49-F238E27FC236}">
                <a16:creationId xmlns:a16="http://schemas.microsoft.com/office/drawing/2014/main" id="{FF483774-F185-2349-AFAF-DB09FC4C935E}"/>
              </a:ext>
            </a:extLst>
          </p:cNvPr>
          <p:cNvSpPr txBox="1"/>
          <p:nvPr/>
        </p:nvSpPr>
        <p:spPr>
          <a:xfrm>
            <a:off x="5501167" y="2919205"/>
            <a:ext cx="1146048" cy="830997"/>
          </a:xfrm>
          <a:prstGeom prst="rect">
            <a:avLst/>
          </a:prstGeom>
          <a:noFill/>
        </p:spPr>
        <p:txBody>
          <a:bodyPr wrap="square" rtlCol="0">
            <a:spAutoFit/>
          </a:bodyPr>
          <a:lstStyle/>
          <a:p>
            <a:r>
              <a:rPr lang="en-US" sz="1600" dirty="0"/>
              <a:t>State </a:t>
            </a:r>
          </a:p>
          <a:p>
            <a:r>
              <a:rPr lang="en-US" sz="1600" dirty="0"/>
              <a:t>University</a:t>
            </a:r>
          </a:p>
          <a:p>
            <a:r>
              <a:rPr lang="en-US" sz="1600" dirty="0"/>
              <a:t>17%</a:t>
            </a:r>
          </a:p>
        </p:txBody>
      </p:sp>
      <p:sp>
        <p:nvSpPr>
          <p:cNvPr id="16" name="TextBox 15">
            <a:extLst>
              <a:ext uri="{FF2B5EF4-FFF2-40B4-BE49-F238E27FC236}">
                <a16:creationId xmlns:a16="http://schemas.microsoft.com/office/drawing/2014/main" id="{63E75B5C-DE48-2645-947A-63CF1FE97BAD}"/>
              </a:ext>
            </a:extLst>
          </p:cNvPr>
          <p:cNvSpPr txBox="1"/>
          <p:nvPr/>
        </p:nvSpPr>
        <p:spPr>
          <a:xfrm>
            <a:off x="4596515" y="4052580"/>
            <a:ext cx="1146048" cy="830997"/>
          </a:xfrm>
          <a:prstGeom prst="rect">
            <a:avLst/>
          </a:prstGeom>
          <a:noFill/>
        </p:spPr>
        <p:txBody>
          <a:bodyPr wrap="square" rtlCol="0">
            <a:spAutoFit/>
          </a:bodyPr>
          <a:lstStyle/>
          <a:p>
            <a:r>
              <a:rPr lang="en-US" sz="1600" dirty="0"/>
              <a:t>Community college </a:t>
            </a:r>
          </a:p>
          <a:p>
            <a:r>
              <a:rPr lang="en-US" sz="1600" dirty="0"/>
              <a:t>21%</a:t>
            </a:r>
          </a:p>
        </p:txBody>
      </p:sp>
      <p:sp>
        <p:nvSpPr>
          <p:cNvPr id="17" name="TextBox 16">
            <a:extLst>
              <a:ext uri="{FF2B5EF4-FFF2-40B4-BE49-F238E27FC236}">
                <a16:creationId xmlns:a16="http://schemas.microsoft.com/office/drawing/2014/main" id="{F2289494-C43D-D249-B169-B11B6CBF5AB6}"/>
              </a:ext>
            </a:extLst>
          </p:cNvPr>
          <p:cNvSpPr txBox="1"/>
          <p:nvPr/>
        </p:nvSpPr>
        <p:spPr>
          <a:xfrm>
            <a:off x="6673402" y="1292963"/>
            <a:ext cx="2600056" cy="338554"/>
          </a:xfrm>
          <a:prstGeom prst="rect">
            <a:avLst/>
          </a:prstGeom>
          <a:noFill/>
        </p:spPr>
        <p:txBody>
          <a:bodyPr wrap="square" rtlCol="0">
            <a:spAutoFit/>
          </a:bodyPr>
          <a:lstStyle/>
          <a:p>
            <a:r>
              <a:rPr lang="en-US" sz="1600" dirty="0"/>
              <a:t>Private university 3%</a:t>
            </a:r>
          </a:p>
        </p:txBody>
      </p:sp>
      <p:sp>
        <p:nvSpPr>
          <p:cNvPr id="18" name="TextBox 17">
            <a:extLst>
              <a:ext uri="{FF2B5EF4-FFF2-40B4-BE49-F238E27FC236}">
                <a16:creationId xmlns:a16="http://schemas.microsoft.com/office/drawing/2014/main" id="{45C455D3-2647-2D46-B1CE-797E096F124D}"/>
              </a:ext>
            </a:extLst>
          </p:cNvPr>
          <p:cNvSpPr txBox="1"/>
          <p:nvPr/>
        </p:nvSpPr>
        <p:spPr>
          <a:xfrm>
            <a:off x="5018269" y="1840575"/>
            <a:ext cx="1132376" cy="830997"/>
          </a:xfrm>
          <a:prstGeom prst="rect">
            <a:avLst/>
          </a:prstGeom>
          <a:noFill/>
        </p:spPr>
        <p:txBody>
          <a:bodyPr wrap="square" rtlCol="0">
            <a:spAutoFit/>
          </a:bodyPr>
          <a:lstStyle/>
          <a:p>
            <a:r>
              <a:rPr lang="en-US" sz="1600" dirty="0"/>
              <a:t>Vocational school </a:t>
            </a:r>
          </a:p>
          <a:p>
            <a:r>
              <a:rPr lang="en-US" sz="1600" dirty="0"/>
              <a:t>13%</a:t>
            </a:r>
          </a:p>
        </p:txBody>
      </p:sp>
      <p:pic>
        <p:nvPicPr>
          <p:cNvPr id="19" name="Google Shape;204;p6">
            <a:extLst>
              <a:ext uri="{FF2B5EF4-FFF2-40B4-BE49-F238E27FC236}">
                <a16:creationId xmlns:a16="http://schemas.microsoft.com/office/drawing/2014/main" id="{09EA17D1-6C96-3B42-A662-A5FE68472F2B}"/>
              </a:ext>
            </a:extLst>
          </p:cNvPr>
          <p:cNvPicPr preferRelativeResize="0"/>
          <p:nvPr/>
        </p:nvPicPr>
        <p:blipFill rotWithShape="1">
          <a:blip r:embed="rId4">
            <a:alphaModFix/>
          </a:blip>
          <a:srcRect/>
          <a:stretch/>
        </p:blipFill>
        <p:spPr>
          <a:xfrm>
            <a:off x="6492782" y="5398954"/>
            <a:ext cx="2507170" cy="1147495"/>
          </a:xfrm>
          <a:prstGeom prst="rect">
            <a:avLst/>
          </a:prstGeom>
          <a:noFill/>
          <a:ln>
            <a:noFill/>
          </a:ln>
        </p:spPr>
      </p:pic>
      <p:cxnSp>
        <p:nvCxnSpPr>
          <p:cNvPr id="4" name="Straight Connector 3">
            <a:extLst>
              <a:ext uri="{FF2B5EF4-FFF2-40B4-BE49-F238E27FC236}">
                <a16:creationId xmlns:a16="http://schemas.microsoft.com/office/drawing/2014/main" id="{04649786-796D-1948-BC75-276BC79B4A2B}"/>
              </a:ext>
            </a:extLst>
          </p:cNvPr>
          <p:cNvCxnSpPr>
            <a:cxnSpLocks/>
          </p:cNvCxnSpPr>
          <p:nvPr/>
        </p:nvCxnSpPr>
        <p:spPr>
          <a:xfrm flipV="1">
            <a:off x="4902459" y="1462240"/>
            <a:ext cx="1744756" cy="53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8"/>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8"/>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8"/>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8"/>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35" name="Google Shape;235;p8"/>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8"/>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8"/>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graphicFrame>
        <p:nvGraphicFramePr>
          <p:cNvPr id="14" name="Chart 13">
            <a:extLst>
              <a:ext uri="{FF2B5EF4-FFF2-40B4-BE49-F238E27FC236}">
                <a16:creationId xmlns:a16="http://schemas.microsoft.com/office/drawing/2014/main" id="{F1FE2729-E60E-994E-8ED2-4B05F6F7C865}"/>
              </a:ext>
            </a:extLst>
          </p:cNvPr>
          <p:cNvGraphicFramePr>
            <a:graphicFrameLocks/>
          </p:cNvGraphicFramePr>
          <p:nvPr>
            <p:extLst>
              <p:ext uri="{D42A27DB-BD31-4B8C-83A1-F6EECF244321}">
                <p14:modId xmlns:p14="http://schemas.microsoft.com/office/powerpoint/2010/main" val="1310641456"/>
              </p:ext>
            </p:extLst>
          </p:nvPr>
        </p:nvGraphicFramePr>
        <p:xfrm>
          <a:off x="390525" y="812800"/>
          <a:ext cx="8362950" cy="523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9"/>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9"/>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9"/>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9"/>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9"/>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50" name="Google Shape;250;p9"/>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1" name="Google Shape;251;p9"/>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253" name="Google Shape;253;p9"/>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9"/>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Selecting Pilot Schools</a:t>
            </a:r>
            <a:endParaRPr/>
          </a:p>
        </p:txBody>
      </p:sp>
      <p:sp>
        <p:nvSpPr>
          <p:cNvPr id="255" name="Google Shape;255;p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256" name="Google Shape;256;p9"/>
          <p:cNvSpPr txBox="1"/>
          <p:nvPr/>
        </p:nvSpPr>
        <p:spPr>
          <a:xfrm>
            <a:off x="311699" y="144555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Approached nine schools (</a:t>
            </a:r>
            <a:r>
              <a:rPr lang="en-US" sz="2200" b="0" i="0" u="none" strike="noStrike" cap="none" dirty="0">
                <a:solidFill>
                  <a:srgbClr val="000000"/>
                </a:solidFill>
                <a:latin typeface="Garamond"/>
                <a:ea typeface="Garamond"/>
                <a:cs typeface="Garamond"/>
                <a:sym typeface="Garamond"/>
              </a:rPr>
              <a:t>private, public, religious)</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Identified internal champion via networking </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No school disliked idea; several had funding concerns </a:t>
            </a:r>
            <a:endParaRPr dirty="0"/>
          </a:p>
          <a:p>
            <a:pPr marL="342900" marR="0" lvl="0" indent="-228600" algn="l" rtl="0">
              <a:lnSpc>
                <a:spcPct val="115000"/>
              </a:lnSpc>
              <a:spcBef>
                <a:spcPts val="600"/>
              </a:spcBef>
              <a:spcAft>
                <a:spcPts val="0"/>
              </a:spcAft>
              <a:buClr>
                <a:schemeClr val="lt2"/>
              </a:buClr>
              <a:buSzPts val="1800"/>
              <a:buFont typeface="Source Sans Pro"/>
              <a:buNone/>
            </a:pPr>
            <a:endParaRPr sz="26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pic>
        <p:nvPicPr>
          <p:cNvPr id="257" name="Google Shape;257;p9"/>
          <p:cNvPicPr preferRelativeResize="0"/>
          <p:nvPr/>
        </p:nvPicPr>
        <p:blipFill rotWithShape="1">
          <a:blip r:embed="rId3">
            <a:alphaModFix/>
          </a:blip>
          <a:srcRect/>
          <a:stretch/>
        </p:blipFill>
        <p:spPr>
          <a:xfrm>
            <a:off x="6106110" y="3899900"/>
            <a:ext cx="2729966" cy="1820887"/>
          </a:xfrm>
          <a:prstGeom prst="rect">
            <a:avLst/>
          </a:prstGeom>
          <a:noFill/>
          <a:ln>
            <a:noFill/>
          </a:ln>
        </p:spPr>
      </p:pic>
      <p:pic>
        <p:nvPicPr>
          <p:cNvPr id="258" name="Google Shape;258;p9"/>
          <p:cNvPicPr preferRelativeResize="0"/>
          <p:nvPr/>
        </p:nvPicPr>
        <p:blipFill rotWithShape="1">
          <a:blip r:embed="rId4">
            <a:alphaModFix/>
          </a:blip>
          <a:srcRect/>
          <a:stretch/>
        </p:blipFill>
        <p:spPr>
          <a:xfrm>
            <a:off x="2885573" y="3973608"/>
            <a:ext cx="2974665" cy="1673473"/>
          </a:xfrm>
          <a:prstGeom prst="rect">
            <a:avLst/>
          </a:prstGeom>
          <a:noFill/>
          <a:ln>
            <a:noFill/>
          </a:ln>
        </p:spPr>
      </p:pic>
      <p:pic>
        <p:nvPicPr>
          <p:cNvPr id="259" name="Google Shape;259;p9"/>
          <p:cNvPicPr preferRelativeResize="0"/>
          <p:nvPr/>
        </p:nvPicPr>
        <p:blipFill rotWithShape="1">
          <a:blip r:embed="rId5">
            <a:alphaModFix/>
          </a:blip>
          <a:srcRect/>
          <a:stretch/>
        </p:blipFill>
        <p:spPr>
          <a:xfrm>
            <a:off x="311698" y="3944255"/>
            <a:ext cx="2331781" cy="1732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1"/>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1"/>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1"/>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1"/>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1"/>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1"/>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70" name="Google Shape;270;p11"/>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1" name="Google Shape;271;p11"/>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2" name="Google Shape;272;p11"/>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273" name="Google Shape;273;p11"/>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274" name="Google Shape;274;p11"/>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11"/>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Colorado History Is Made…. </a:t>
            </a:r>
            <a:endParaRPr/>
          </a:p>
        </p:txBody>
      </p:sp>
      <p:sp>
        <p:nvSpPr>
          <p:cNvPr id="276" name="Google Shape;276;p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277" name="Google Shape;277;p11"/>
          <p:cNvSpPr txBox="1"/>
          <p:nvPr/>
        </p:nvSpPr>
        <p:spPr>
          <a:xfrm>
            <a:off x="311700" y="1474900"/>
            <a:ext cx="4773300" cy="5091000"/>
          </a:xfrm>
          <a:prstGeom prst="rect">
            <a:avLst/>
          </a:prstGeom>
          <a:noFill/>
          <a:ln>
            <a:noFill/>
          </a:ln>
        </p:spPr>
        <p:txBody>
          <a:bodyPr spcFirstLastPara="1" wrap="square" lIns="91425" tIns="91425" rIns="91425" bIns="91425" anchor="t" anchorCtr="0">
            <a:noAutofit/>
          </a:bodyPr>
          <a:lstStyle/>
          <a:p>
            <a:pPr marL="342900" marR="0" lvl="0" indent="-355600" algn="l" rtl="0">
              <a:lnSpc>
                <a:spcPct val="115000"/>
              </a:lnSpc>
              <a:spcBef>
                <a:spcPts val="0"/>
              </a:spcBef>
              <a:spcAft>
                <a:spcPts val="0"/>
              </a:spcAft>
              <a:buClr>
                <a:schemeClr val="lt2"/>
              </a:buClr>
              <a:buSzPts val="2000"/>
              <a:buFont typeface="Calibri"/>
              <a:buChar char="●"/>
            </a:pPr>
            <a:r>
              <a:rPr lang="en-US" sz="2000" dirty="0">
                <a:latin typeface="Garamond" panose="02020404030301010803" pitchFamily="18" charset="0"/>
                <a:ea typeface="Calibri"/>
                <a:cs typeface="Calibri"/>
                <a:sym typeface="Calibri"/>
              </a:rPr>
              <a:t>Colorado m</a:t>
            </a:r>
            <a:r>
              <a:rPr lang="en-US" sz="2000" i="0" u="none" strike="noStrike" cap="none" dirty="0">
                <a:solidFill>
                  <a:srgbClr val="000000"/>
                </a:solidFill>
                <a:latin typeface="Garamond" panose="02020404030301010803" pitchFamily="18" charset="0"/>
                <a:ea typeface="Calibri"/>
                <a:cs typeface="Calibri"/>
                <a:sym typeface="Calibri"/>
              </a:rPr>
              <a:t>issed TPSID deadlin</a:t>
            </a:r>
            <a:r>
              <a:rPr lang="en-US" sz="2000" dirty="0">
                <a:latin typeface="Garamond" panose="02020404030301010803" pitchFamily="18" charset="0"/>
                <a:ea typeface="Calibri"/>
                <a:cs typeface="Calibri"/>
                <a:sym typeface="Calibri"/>
              </a:rPr>
              <a:t>e </a:t>
            </a:r>
            <a:endParaRPr sz="2000" dirty="0">
              <a:latin typeface="Garamond" panose="02020404030301010803" pitchFamily="18" charset="0"/>
              <a:ea typeface="Calibri"/>
              <a:cs typeface="Calibri"/>
              <a:sym typeface="Calibri"/>
            </a:endParaRPr>
          </a:p>
          <a:p>
            <a:pPr marL="342900" marR="0" lvl="0" indent="-355600" algn="l" rtl="0">
              <a:lnSpc>
                <a:spcPct val="115000"/>
              </a:lnSpc>
              <a:spcBef>
                <a:spcPts val="0"/>
              </a:spcBef>
              <a:spcAft>
                <a:spcPts val="0"/>
              </a:spcAft>
              <a:buClr>
                <a:schemeClr val="lt2"/>
              </a:buClr>
              <a:buSzPts val="2000"/>
              <a:buFont typeface="Calibri"/>
              <a:buChar char="●"/>
            </a:pPr>
            <a:r>
              <a:rPr lang="en-US" sz="2000" dirty="0">
                <a:latin typeface="Garamond" panose="02020404030301010803" pitchFamily="18" charset="0"/>
                <a:ea typeface="Calibri"/>
                <a:cs typeface="Calibri"/>
                <a:sym typeface="Calibri"/>
              </a:rPr>
              <a:t>IN! works with legislature to secure funding options to start up pilot programs</a:t>
            </a:r>
            <a:endParaRPr sz="2000" dirty="0">
              <a:latin typeface="Garamond" panose="02020404030301010803" pitchFamily="18" charset="0"/>
              <a:ea typeface="Calibri"/>
              <a:cs typeface="Calibri"/>
              <a:sym typeface="Calibri"/>
            </a:endParaRPr>
          </a:p>
          <a:p>
            <a:pPr marL="342900" marR="0" lvl="0" indent="-355600" algn="l" rtl="0">
              <a:lnSpc>
                <a:spcPct val="115000"/>
              </a:lnSpc>
              <a:spcBef>
                <a:spcPts val="600"/>
              </a:spcBef>
              <a:spcAft>
                <a:spcPts val="0"/>
              </a:spcAft>
              <a:buClr>
                <a:schemeClr val="lt2"/>
              </a:buClr>
              <a:buSzPts val="2000"/>
              <a:buFont typeface="Calibri"/>
              <a:buChar char="●"/>
            </a:pPr>
            <a:r>
              <a:rPr lang="en-US" sz="2000" i="0" u="none" strike="noStrike" cap="none" dirty="0">
                <a:solidFill>
                  <a:srgbClr val="000000"/>
                </a:solidFill>
                <a:latin typeface="Garamond" panose="02020404030301010803" pitchFamily="18" charset="0"/>
                <a:ea typeface="Calibri"/>
                <a:cs typeface="Calibri"/>
                <a:sym typeface="Calibri"/>
              </a:rPr>
              <a:t>Colorado Senate Bill 16-196: Inclusive Higher Education Act is passed</a:t>
            </a:r>
            <a:endParaRPr sz="2000" dirty="0">
              <a:latin typeface="Garamond" panose="02020404030301010803" pitchFamily="18" charset="0"/>
              <a:ea typeface="Calibri"/>
              <a:cs typeface="Calibri"/>
              <a:sym typeface="Calibri"/>
            </a:endParaRPr>
          </a:p>
          <a:p>
            <a:pPr marL="342900" marR="0" lvl="0" indent="-355600" algn="l" rtl="0">
              <a:lnSpc>
                <a:spcPct val="115000"/>
              </a:lnSpc>
              <a:spcBef>
                <a:spcPts val="600"/>
              </a:spcBef>
              <a:spcAft>
                <a:spcPts val="0"/>
              </a:spcAft>
              <a:buClr>
                <a:schemeClr val="lt2"/>
              </a:buClr>
              <a:buSzPts val="2000"/>
              <a:buFont typeface="Calibri"/>
              <a:buChar char="●"/>
            </a:pPr>
            <a:r>
              <a:rPr lang="en-US" sz="2000" i="0" u="none" strike="noStrike" cap="none" dirty="0">
                <a:solidFill>
                  <a:srgbClr val="000000"/>
                </a:solidFill>
                <a:latin typeface="Garamond" panose="02020404030301010803" pitchFamily="18" charset="0"/>
                <a:ea typeface="Calibri"/>
                <a:cs typeface="Calibri"/>
                <a:sym typeface="Calibri"/>
              </a:rPr>
              <a:t>Key notes</a:t>
            </a:r>
            <a:endParaRPr sz="2000" dirty="0">
              <a:latin typeface="Garamond" panose="02020404030301010803" pitchFamily="18" charset="0"/>
              <a:ea typeface="Calibri"/>
              <a:cs typeface="Calibri"/>
              <a:sym typeface="Calibri"/>
            </a:endParaRPr>
          </a:p>
          <a:p>
            <a:pPr marL="914400" marR="0" lvl="1" indent="-355600" algn="l" rtl="0">
              <a:lnSpc>
                <a:spcPct val="115000"/>
              </a:lnSpc>
              <a:spcBef>
                <a:spcPts val="600"/>
              </a:spcBef>
              <a:spcAft>
                <a:spcPts val="0"/>
              </a:spcAft>
              <a:buClr>
                <a:schemeClr val="lt2"/>
              </a:buClr>
              <a:buSzPts val="2000"/>
              <a:buFont typeface="Calibri"/>
              <a:buChar char="○"/>
            </a:pPr>
            <a:r>
              <a:rPr lang="en-US" sz="2000" i="0" u="none" strike="noStrike" cap="none" dirty="0">
                <a:solidFill>
                  <a:srgbClr val="000000"/>
                </a:solidFill>
                <a:latin typeface="Garamond" panose="02020404030301010803" pitchFamily="18" charset="0"/>
                <a:ea typeface="Calibri"/>
                <a:cs typeface="Calibri"/>
                <a:sym typeface="Calibri"/>
              </a:rPr>
              <a:t>No previous legislative involvement by parents </a:t>
            </a:r>
            <a:endParaRPr sz="2000" dirty="0">
              <a:latin typeface="Garamond" panose="02020404030301010803" pitchFamily="18" charset="0"/>
              <a:ea typeface="Calibri"/>
              <a:cs typeface="Calibri"/>
              <a:sym typeface="Calibri"/>
            </a:endParaRPr>
          </a:p>
          <a:p>
            <a:pPr marL="914400" marR="0" lvl="1" indent="-355600" algn="l" rtl="0">
              <a:lnSpc>
                <a:spcPct val="115000"/>
              </a:lnSpc>
              <a:spcBef>
                <a:spcPts val="600"/>
              </a:spcBef>
              <a:spcAft>
                <a:spcPts val="0"/>
              </a:spcAft>
              <a:buClr>
                <a:schemeClr val="lt2"/>
              </a:buClr>
              <a:buSzPts val="2000"/>
              <a:buFont typeface="Calibri"/>
              <a:buChar char="○"/>
            </a:pPr>
            <a:r>
              <a:rPr lang="en-US" sz="2000" i="0" u="none" strike="noStrike" cap="none" dirty="0">
                <a:solidFill>
                  <a:srgbClr val="000000"/>
                </a:solidFill>
                <a:latin typeface="Garamond" panose="02020404030301010803" pitchFamily="18" charset="0"/>
                <a:ea typeface="Calibri"/>
                <a:cs typeface="Calibri"/>
                <a:sym typeface="Calibri"/>
              </a:rPr>
              <a:t>Federal funds vs. state funds</a:t>
            </a:r>
          </a:p>
          <a:p>
            <a:pPr marL="914400" marR="0" lvl="1" indent="-355600" algn="l" rtl="0">
              <a:lnSpc>
                <a:spcPct val="115000"/>
              </a:lnSpc>
              <a:spcBef>
                <a:spcPts val="600"/>
              </a:spcBef>
              <a:spcAft>
                <a:spcPts val="0"/>
              </a:spcAft>
              <a:buClr>
                <a:schemeClr val="lt2"/>
              </a:buClr>
              <a:buSzPts val="2000"/>
              <a:buFont typeface="Calibri"/>
              <a:buChar char="○"/>
            </a:pPr>
            <a:r>
              <a:rPr lang="en-US" sz="2000" dirty="0">
                <a:latin typeface="Garamond" panose="02020404030301010803" pitchFamily="18" charset="0"/>
                <a:ea typeface="Calibri"/>
                <a:cs typeface="Calibri"/>
                <a:sym typeface="Calibri"/>
              </a:rPr>
              <a:t>Bipartisan Bill = huge support</a:t>
            </a:r>
          </a:p>
          <a:p>
            <a:pPr marL="914400" marR="0" lvl="1" indent="-355600" algn="l" rtl="0">
              <a:lnSpc>
                <a:spcPct val="115000"/>
              </a:lnSpc>
              <a:spcBef>
                <a:spcPts val="600"/>
              </a:spcBef>
              <a:spcAft>
                <a:spcPts val="0"/>
              </a:spcAft>
              <a:buClr>
                <a:schemeClr val="lt2"/>
              </a:buClr>
              <a:buSzPts val="2000"/>
              <a:buFont typeface="Calibri"/>
              <a:buChar char="○"/>
            </a:pPr>
            <a:r>
              <a:rPr lang="en-US" sz="2000" dirty="0">
                <a:latin typeface="Garamond" panose="02020404030301010803" pitchFamily="18" charset="0"/>
                <a:ea typeface="Calibri"/>
                <a:cs typeface="Calibri"/>
                <a:sym typeface="Calibri"/>
              </a:rPr>
              <a:t>Lobbyist support from community agency (ARC)</a:t>
            </a:r>
            <a:endParaRPr sz="2000" dirty="0">
              <a:latin typeface="Garamond" panose="02020404030301010803" pitchFamily="18" charset="0"/>
              <a:ea typeface="Calibri"/>
              <a:cs typeface="Calibri"/>
              <a:sym typeface="Calibri"/>
            </a:endParaRPr>
          </a:p>
          <a:p>
            <a:pPr marL="342900" marR="0" lvl="0" indent="-228600" algn="l" rtl="0">
              <a:lnSpc>
                <a:spcPct val="115000"/>
              </a:lnSpc>
              <a:spcBef>
                <a:spcPts val="600"/>
              </a:spcBef>
              <a:spcAft>
                <a:spcPts val="0"/>
              </a:spcAft>
              <a:buClr>
                <a:schemeClr val="lt2"/>
              </a:buClr>
              <a:buSzPts val="1800"/>
              <a:buFont typeface="Source Sans Pro"/>
              <a:buNone/>
            </a:pPr>
            <a:endParaRPr sz="2600" b="0" i="0" u="none" strike="noStrike" cap="none" dirty="0">
              <a:solidFill>
                <a:srgbClr val="000000"/>
              </a:solidFill>
              <a:latin typeface="Garamond" panose="02020404030301010803" pitchFamily="18" charset="0"/>
              <a:ea typeface="Garamond"/>
              <a:cs typeface="Garamond"/>
              <a:sym typeface="Garamond"/>
            </a:endParaRPr>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pic>
        <p:nvPicPr>
          <p:cNvPr id="278" name="Google Shape;278;p11"/>
          <p:cNvPicPr preferRelativeResize="0"/>
          <p:nvPr/>
        </p:nvPicPr>
        <p:blipFill rotWithShape="1">
          <a:blip r:embed="rId4">
            <a:alphaModFix/>
          </a:blip>
          <a:srcRect/>
          <a:stretch/>
        </p:blipFill>
        <p:spPr>
          <a:xfrm>
            <a:off x="5142150" y="2049225"/>
            <a:ext cx="3632877" cy="21935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2"/>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2"/>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2"/>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2"/>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2"/>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89" name="Google Shape;289;p12"/>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0" name="Google Shape;290;p12"/>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1" name="Google Shape;291;p12"/>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292" name="Google Shape;292;p12"/>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293" name="Google Shape;293;p12"/>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12"/>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Bill Highlights</a:t>
            </a:r>
            <a:endParaRPr/>
          </a:p>
        </p:txBody>
      </p:sp>
      <p:sp>
        <p:nvSpPr>
          <p:cNvPr id="295" name="Google Shape;295;p12"/>
          <p:cNvSpPr txBox="1">
            <a:spLocks noGrp="1"/>
          </p:cNvSpPr>
          <p:nvPr>
            <p:ph type="body" idx="1"/>
          </p:nvPr>
        </p:nvSpPr>
        <p:spPr>
          <a:xfrm>
            <a:off x="311700" y="1415099"/>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296" name="Google Shape;296;p12"/>
          <p:cNvSpPr txBox="1"/>
          <p:nvPr/>
        </p:nvSpPr>
        <p:spPr>
          <a:xfrm>
            <a:off x="229910" y="1532731"/>
            <a:ext cx="8520600" cy="4760531"/>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300" dirty="0">
                <a:latin typeface="Garamond"/>
                <a:ea typeface="Garamond"/>
                <a:cs typeface="Garamond"/>
                <a:sym typeface="Garamond"/>
              </a:rPr>
              <a:t>Funding for three pilot schools for 5 years</a:t>
            </a:r>
            <a:endParaRPr sz="2300" dirty="0">
              <a:latin typeface="Garamond"/>
              <a:ea typeface="Garamond"/>
              <a:cs typeface="Garamond"/>
              <a:sym typeface="Garamond"/>
            </a:endParaRPr>
          </a:p>
          <a:p>
            <a:pPr marL="342900" marR="0" lvl="0" indent="-342900" algn="l" rtl="0">
              <a:lnSpc>
                <a:spcPct val="115000"/>
              </a:lnSpc>
              <a:spcBef>
                <a:spcPts val="0"/>
              </a:spcBef>
              <a:spcAft>
                <a:spcPts val="0"/>
              </a:spcAft>
              <a:buClr>
                <a:schemeClr val="lt2"/>
              </a:buClr>
              <a:buSzPts val="1800"/>
              <a:buFont typeface="Source Sans Pro"/>
              <a:buChar char="●"/>
            </a:pPr>
            <a:r>
              <a:rPr lang="en-US" sz="2300" dirty="0">
                <a:latin typeface="Garamond"/>
                <a:ea typeface="Garamond"/>
                <a:cs typeface="Garamond"/>
                <a:sym typeface="Garamond"/>
              </a:rPr>
              <a:t>An</a:t>
            </a:r>
            <a:r>
              <a:rPr lang="en-US" sz="2300" b="0" i="0" u="none" strike="noStrike" cap="none" dirty="0">
                <a:solidFill>
                  <a:srgbClr val="000000"/>
                </a:solidFill>
                <a:latin typeface="Garamond"/>
                <a:ea typeface="Garamond"/>
                <a:cs typeface="Garamond"/>
                <a:sym typeface="Garamond"/>
              </a:rPr>
              <a:t>nual evaluation and</a:t>
            </a:r>
            <a:r>
              <a:rPr lang="en-US" sz="2300" dirty="0"/>
              <a:t> </a:t>
            </a:r>
            <a:r>
              <a:rPr lang="en-US" sz="2300" dirty="0">
                <a:latin typeface="Garamond"/>
                <a:sym typeface="Garamond"/>
              </a:rPr>
              <a:t>I</a:t>
            </a:r>
            <a:r>
              <a:rPr lang="en-US" sz="2300" b="0" i="0" u="none" strike="noStrike" cap="none" dirty="0">
                <a:solidFill>
                  <a:srgbClr val="000000"/>
                </a:solidFill>
                <a:latin typeface="Garamond"/>
                <a:ea typeface="Garamond"/>
                <a:cs typeface="Garamond"/>
                <a:sym typeface="Garamond"/>
              </a:rPr>
              <a:t>nstitutional assessment for training needs </a:t>
            </a:r>
            <a:endParaRPr sz="2300" dirty="0"/>
          </a:p>
          <a:p>
            <a:pPr marL="342900" marR="0" lvl="0" indent="-342900" algn="l" rtl="0">
              <a:lnSpc>
                <a:spcPct val="115000"/>
              </a:lnSpc>
              <a:spcBef>
                <a:spcPts val="600"/>
              </a:spcBef>
              <a:spcAft>
                <a:spcPts val="0"/>
              </a:spcAft>
              <a:buClr>
                <a:schemeClr val="lt2"/>
              </a:buClr>
              <a:buSzPts val="1800"/>
              <a:buFont typeface="Source Sans Pro"/>
              <a:buChar char="●"/>
            </a:pPr>
            <a:r>
              <a:rPr lang="en-US" sz="2300" dirty="0">
                <a:latin typeface="Garamond"/>
                <a:ea typeface="Garamond"/>
                <a:cs typeface="Garamond"/>
                <a:sym typeface="Garamond"/>
              </a:rPr>
              <a:t>Students are enrolled with modified admission requirements and have the same rights and responsibilities as typically matriculated students</a:t>
            </a:r>
            <a:endParaRPr sz="2300" dirty="0">
              <a:latin typeface="Garamond"/>
              <a:ea typeface="Garamond"/>
              <a:cs typeface="Garamond"/>
              <a:sym typeface="Garamond"/>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300" dirty="0">
                <a:latin typeface="Garamond"/>
                <a:ea typeface="Garamond"/>
                <a:cs typeface="Garamond"/>
                <a:sym typeface="Garamond"/>
              </a:rPr>
              <a:t>S</a:t>
            </a:r>
            <a:r>
              <a:rPr lang="en-US" sz="2300" b="0" i="0" u="none" strike="noStrike" cap="none" dirty="0">
                <a:solidFill>
                  <a:srgbClr val="000000"/>
                </a:solidFill>
                <a:latin typeface="Garamond"/>
                <a:ea typeface="Garamond"/>
                <a:cs typeface="Garamond"/>
                <a:sym typeface="Garamond"/>
              </a:rPr>
              <a:t>tudents to take a minimum of two classes/semester and one specialized course  </a:t>
            </a:r>
            <a:endParaRPr sz="2300" dirty="0"/>
          </a:p>
          <a:p>
            <a:pPr marL="342900" marR="0" lvl="0" indent="-342900" algn="l" rtl="0">
              <a:lnSpc>
                <a:spcPct val="115000"/>
              </a:lnSpc>
              <a:spcBef>
                <a:spcPts val="600"/>
              </a:spcBef>
              <a:spcAft>
                <a:spcPts val="0"/>
              </a:spcAft>
              <a:buClr>
                <a:schemeClr val="lt2"/>
              </a:buClr>
              <a:buSzPts val="1800"/>
              <a:buFont typeface="Source Sans Pro"/>
              <a:buChar char="●"/>
            </a:pPr>
            <a:r>
              <a:rPr lang="en-US" sz="2300" b="0" i="0" u="none" strike="noStrike" cap="none" dirty="0">
                <a:solidFill>
                  <a:srgbClr val="000000"/>
                </a:solidFill>
                <a:latin typeface="Garamond"/>
                <a:ea typeface="Garamond"/>
                <a:cs typeface="Garamond"/>
                <a:sym typeface="Garamond"/>
              </a:rPr>
              <a:t>Focused on employment and </a:t>
            </a:r>
            <a:r>
              <a:rPr lang="en-US" sz="2300" dirty="0">
                <a:latin typeface="Garamond"/>
                <a:ea typeface="Garamond"/>
                <a:cs typeface="Garamond"/>
                <a:sym typeface="Garamond"/>
              </a:rPr>
              <a:t>independent</a:t>
            </a:r>
            <a:r>
              <a:rPr lang="en-US" sz="2300" b="0" i="0" u="none" strike="noStrike" cap="none" dirty="0">
                <a:solidFill>
                  <a:srgbClr val="000000"/>
                </a:solidFill>
                <a:latin typeface="Garamond"/>
                <a:ea typeface="Garamond"/>
                <a:cs typeface="Garamond"/>
                <a:sym typeface="Garamond"/>
              </a:rPr>
              <a:t> living outcomes</a:t>
            </a:r>
            <a:endParaRPr sz="2300" dirty="0"/>
          </a:p>
          <a:p>
            <a:pPr marL="342900" marR="0" lvl="0" indent="-342900" algn="l" rtl="0">
              <a:lnSpc>
                <a:spcPct val="115000"/>
              </a:lnSpc>
              <a:spcBef>
                <a:spcPts val="600"/>
              </a:spcBef>
              <a:spcAft>
                <a:spcPts val="0"/>
              </a:spcAft>
              <a:buClr>
                <a:schemeClr val="lt2"/>
              </a:buClr>
              <a:buSzPts val="1800"/>
              <a:buFont typeface="Source Sans Pro"/>
              <a:buChar char="●"/>
            </a:pPr>
            <a:r>
              <a:rPr lang="en-US" sz="2300" dirty="0">
                <a:latin typeface="Garamond"/>
                <a:ea typeface="Garamond"/>
                <a:cs typeface="Garamond"/>
                <a:sym typeface="Garamond"/>
              </a:rPr>
              <a:t>Required to develop approved certificate</a:t>
            </a:r>
            <a:endParaRPr sz="2300" dirty="0">
              <a:latin typeface="Garamond"/>
              <a:ea typeface="Garamond"/>
              <a:cs typeface="Garamond"/>
              <a:sym typeface="Garamond"/>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300" b="0" i="0" u="none" strike="noStrike" cap="none" dirty="0">
                <a:solidFill>
                  <a:srgbClr val="000000"/>
                </a:solidFill>
                <a:latin typeface="Garamond"/>
                <a:ea typeface="Garamond"/>
                <a:cs typeface="Garamond"/>
                <a:sym typeface="Garamond"/>
              </a:rPr>
              <a:t>When program deemed sustainable, become a CTP </a:t>
            </a:r>
            <a:endParaRPr sz="2300" dirty="0"/>
          </a:p>
          <a:p>
            <a:pPr marL="342900" marR="0" lvl="0" indent="-342900" algn="l" rtl="0">
              <a:lnSpc>
                <a:spcPct val="115000"/>
              </a:lnSpc>
              <a:spcBef>
                <a:spcPts val="600"/>
              </a:spcBef>
              <a:spcAft>
                <a:spcPts val="0"/>
              </a:spcAft>
              <a:buClr>
                <a:schemeClr val="lt2"/>
              </a:buClr>
              <a:buSzPts val="1800"/>
              <a:buFont typeface="Source Sans Pro"/>
              <a:buChar char="●"/>
            </a:pPr>
            <a:r>
              <a:rPr lang="en-US" sz="2300" b="0" i="0" u="none" strike="noStrike" cap="none" dirty="0">
                <a:solidFill>
                  <a:srgbClr val="000000"/>
                </a:solidFill>
                <a:latin typeface="Garamond"/>
                <a:ea typeface="Garamond"/>
                <a:cs typeface="Garamond"/>
                <a:sym typeface="Garamond"/>
              </a:rPr>
              <a:t>Statewide annual summit </a:t>
            </a:r>
            <a:endParaRPr sz="2300" dirty="0"/>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pic>
        <p:nvPicPr>
          <p:cNvPr id="297" name="Google Shape;297;p12"/>
          <p:cNvPicPr preferRelativeResize="0"/>
          <p:nvPr/>
        </p:nvPicPr>
        <p:blipFill rotWithShape="1">
          <a:blip r:embed="rId4">
            <a:alphaModFix/>
          </a:blip>
          <a:srcRect/>
          <a:stretch/>
        </p:blipFill>
        <p:spPr>
          <a:xfrm>
            <a:off x="7156395" y="438357"/>
            <a:ext cx="1594115" cy="15941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3"/>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3"/>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3"/>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3"/>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3"/>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308" name="Google Shape;308;p13"/>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9" name="Google Shape;309;p13"/>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0" name="Google Shape;310;p13"/>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311" name="Google Shape;311;p13"/>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312" name="Google Shape;312;p13"/>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13"/>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Lessons Learned</a:t>
            </a:r>
            <a:endParaRPr/>
          </a:p>
        </p:txBody>
      </p:sp>
      <p:sp>
        <p:nvSpPr>
          <p:cNvPr id="314" name="Google Shape;314;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315" name="Google Shape;315;p13"/>
          <p:cNvSpPr txBox="1"/>
          <p:nvPr/>
        </p:nvSpPr>
        <p:spPr>
          <a:xfrm>
            <a:off x="303325" y="1611249"/>
            <a:ext cx="8520600" cy="39321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15000"/>
              </a:lnSpc>
              <a:spcBef>
                <a:spcPts val="600"/>
              </a:spcBef>
              <a:spcAft>
                <a:spcPts val="0"/>
              </a:spcAft>
              <a:buSzPts val="2600"/>
              <a:buFont typeface="Garamond"/>
              <a:buChar char="●"/>
            </a:pPr>
            <a:r>
              <a:rPr lang="en-US" sz="2600">
                <a:latin typeface="Garamond"/>
                <a:ea typeface="Garamond"/>
                <a:cs typeface="Garamond"/>
                <a:sym typeface="Garamond"/>
              </a:rPr>
              <a:t>S</a:t>
            </a:r>
            <a:r>
              <a:rPr lang="en-US" sz="2600" b="0" i="0" u="none" strike="noStrike" cap="none">
                <a:solidFill>
                  <a:srgbClr val="000000"/>
                </a:solidFill>
                <a:latin typeface="Garamond"/>
                <a:ea typeface="Garamond"/>
                <a:cs typeface="Garamond"/>
                <a:sym typeface="Garamond"/>
              </a:rPr>
              <a:t>tart-up time and start up costs</a:t>
            </a:r>
            <a:endParaRPr/>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a:solidFill>
                  <a:srgbClr val="000000"/>
                </a:solidFill>
                <a:latin typeface="Garamond"/>
                <a:ea typeface="Garamond"/>
                <a:cs typeface="Garamond"/>
                <a:sym typeface="Garamond"/>
              </a:rPr>
              <a:t>Consider amount of time needed to demonstrate outcomes</a:t>
            </a:r>
            <a:endParaRPr/>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a:solidFill>
                  <a:srgbClr val="000000"/>
                </a:solidFill>
                <a:latin typeface="Garamond"/>
                <a:ea typeface="Garamond"/>
                <a:cs typeface="Garamond"/>
                <a:sym typeface="Garamond"/>
              </a:rPr>
              <a:t>IN! received no funding </a:t>
            </a:r>
            <a:endParaRPr sz="2600" b="0" i="0" u="none" strike="noStrike" cap="none">
              <a:solidFill>
                <a:srgbClr val="000000"/>
              </a:solidFill>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a:latin typeface="Garamond"/>
                <a:ea typeface="Garamond"/>
                <a:cs typeface="Garamond"/>
                <a:sym typeface="Garamond"/>
              </a:rPr>
              <a:t>CTP a requirement, not objective opinion</a:t>
            </a:r>
            <a:endParaRPr sz="2600">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a:latin typeface="Garamond"/>
                <a:ea typeface="Garamond"/>
                <a:cs typeface="Garamond"/>
                <a:sym typeface="Garamond"/>
              </a:rPr>
              <a:t>Graduation requirements (ceremony)</a:t>
            </a:r>
            <a:endParaRPr sz="2600">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a:latin typeface="Garamond"/>
                <a:ea typeface="Garamond"/>
                <a:cs typeface="Garamond"/>
                <a:sym typeface="Garamond"/>
              </a:rPr>
              <a:t>More thorough development of program evaluation metrics (student growth)</a:t>
            </a:r>
            <a:endParaRPr sz="2400" b="1" i="0" u="none" strike="noStrike" cap="none">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5"/>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5"/>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5"/>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5"/>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5"/>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326" name="Google Shape;326;p15"/>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7" name="Google Shape;327;p15"/>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8" name="Google Shape;328;p15"/>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329" name="Google Shape;329;p15"/>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330" name="Google Shape;330;p15"/>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15"/>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IHE Consortium </a:t>
            </a:r>
            <a:endParaRPr/>
          </a:p>
        </p:txBody>
      </p:sp>
      <p:sp>
        <p:nvSpPr>
          <p:cNvPr id="332" name="Google Shape;332;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333" name="Google Shape;333;p15"/>
          <p:cNvSpPr txBox="1"/>
          <p:nvPr/>
        </p:nvSpPr>
        <p:spPr>
          <a:xfrm>
            <a:off x="311700" y="1409851"/>
            <a:ext cx="8520600" cy="5206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600"/>
              </a:spcBef>
              <a:spcAft>
                <a:spcPts val="0"/>
              </a:spcAft>
              <a:buSzPts val="2400"/>
              <a:buFont typeface="Garamond"/>
              <a:buChar char="●"/>
            </a:pPr>
            <a:r>
              <a:rPr lang="en-US" sz="2400" dirty="0">
                <a:latin typeface="Garamond"/>
                <a:ea typeface="Garamond"/>
                <a:cs typeface="Garamond"/>
                <a:sym typeface="Garamond"/>
              </a:rPr>
              <a:t>Led by </a:t>
            </a:r>
            <a:r>
              <a:rPr lang="en-US" sz="2400" b="0" i="0" u="none" strike="noStrike" cap="none" dirty="0">
                <a:solidFill>
                  <a:srgbClr val="000000"/>
                </a:solidFill>
                <a:latin typeface="Garamond"/>
                <a:ea typeface="Garamond"/>
                <a:cs typeface="Garamond"/>
                <a:sym typeface="Garamond"/>
              </a:rPr>
              <a:t>IN!</a:t>
            </a:r>
            <a:r>
              <a:rPr lang="en-US" sz="2400" dirty="0">
                <a:latin typeface="Garamond"/>
                <a:ea typeface="Garamond"/>
                <a:cs typeface="Garamond"/>
                <a:sym typeface="Garamond"/>
              </a:rPr>
              <a:t> with members from the </a:t>
            </a:r>
            <a:r>
              <a:rPr lang="en-US" sz="2400" b="0" i="0" u="none" strike="noStrike" cap="none" dirty="0">
                <a:solidFill>
                  <a:srgbClr val="000000"/>
                </a:solidFill>
                <a:latin typeface="Garamond"/>
                <a:ea typeface="Garamond"/>
                <a:cs typeface="Garamond"/>
                <a:sym typeface="Garamond"/>
              </a:rPr>
              <a:t>pilot schools, </a:t>
            </a:r>
            <a:r>
              <a:rPr lang="en-US" sz="2400" dirty="0">
                <a:latin typeface="Garamond"/>
                <a:ea typeface="Garamond"/>
                <a:cs typeface="Garamond"/>
                <a:sym typeface="Garamond"/>
              </a:rPr>
              <a:t>JFK</a:t>
            </a:r>
            <a:r>
              <a:rPr lang="en-US" sz="2400" b="0" i="0" u="none" strike="noStrike" cap="none" dirty="0">
                <a:solidFill>
                  <a:srgbClr val="000000"/>
                </a:solidFill>
                <a:latin typeface="Garamond"/>
                <a:ea typeface="Garamond"/>
                <a:cs typeface="Garamond"/>
                <a:sym typeface="Garamond"/>
              </a:rPr>
              <a:t> Partners</a:t>
            </a:r>
            <a:r>
              <a:rPr lang="en-US" sz="2400" dirty="0">
                <a:latin typeface="Garamond"/>
                <a:ea typeface="Garamond"/>
                <a:cs typeface="Garamond"/>
                <a:sym typeface="Garamond"/>
              </a:rPr>
              <a:t> and </a:t>
            </a:r>
            <a:r>
              <a:rPr lang="en-US" sz="2400" b="0" i="0" u="none" strike="noStrike" cap="none" dirty="0">
                <a:solidFill>
                  <a:srgbClr val="000000"/>
                </a:solidFill>
                <a:latin typeface="Garamond"/>
                <a:ea typeface="Garamond"/>
                <a:cs typeface="Garamond"/>
                <a:sym typeface="Garamond"/>
              </a:rPr>
              <a:t>state</a:t>
            </a:r>
            <a:r>
              <a:rPr lang="en-US" sz="2400" dirty="0">
                <a:latin typeface="Garamond"/>
                <a:ea typeface="Garamond"/>
                <a:cs typeface="Garamond"/>
                <a:sym typeface="Garamond"/>
              </a:rPr>
              <a:t>/community agencies </a:t>
            </a:r>
            <a:r>
              <a:rPr lang="en-US" sz="2400" b="0" i="0" u="none" strike="noStrike" cap="none" dirty="0">
                <a:solidFill>
                  <a:srgbClr val="000000"/>
                </a:solidFill>
                <a:latin typeface="Garamond"/>
                <a:ea typeface="Garamond"/>
                <a:cs typeface="Garamond"/>
                <a:sym typeface="Garamond"/>
              </a:rPr>
              <a:t>(DVR, </a:t>
            </a:r>
            <a:r>
              <a:rPr lang="en-US" sz="2400" dirty="0">
                <a:latin typeface="Garamond"/>
                <a:ea typeface="Garamond"/>
                <a:cs typeface="Garamond"/>
                <a:sym typeface="Garamond"/>
              </a:rPr>
              <a:t>CDE)</a:t>
            </a:r>
            <a:endParaRPr sz="2400" dirty="0">
              <a:latin typeface="Garamond"/>
              <a:ea typeface="Garamond"/>
              <a:cs typeface="Garamond"/>
              <a:sym typeface="Garamond"/>
            </a:endParaRPr>
          </a:p>
          <a:p>
            <a:pPr marL="457200" marR="0" lvl="0" indent="-381000" algn="l" rtl="0">
              <a:lnSpc>
                <a:spcPct val="115000"/>
              </a:lnSpc>
              <a:spcBef>
                <a:spcPts val="0"/>
              </a:spcBef>
              <a:spcAft>
                <a:spcPts val="0"/>
              </a:spcAft>
              <a:buSzPts val="2400"/>
              <a:buFont typeface="Garamond"/>
              <a:buChar char="●"/>
            </a:pPr>
            <a:r>
              <a:rPr lang="en-US" sz="2400" dirty="0">
                <a:latin typeface="Garamond"/>
                <a:ea typeface="Garamond"/>
                <a:cs typeface="Garamond"/>
                <a:sym typeface="Garamond"/>
              </a:rPr>
              <a:t>Bi-Annual large consortium meeting, monthly committee meetings</a:t>
            </a:r>
            <a:endParaRPr sz="2400" dirty="0">
              <a:latin typeface="Garamond"/>
              <a:ea typeface="Garamond"/>
              <a:cs typeface="Garamond"/>
              <a:sym typeface="Garamond"/>
            </a:endParaRPr>
          </a:p>
          <a:p>
            <a:pPr marL="457200" marR="0" lvl="0" indent="-381000" algn="l" rtl="0">
              <a:lnSpc>
                <a:spcPct val="115000"/>
              </a:lnSpc>
              <a:spcBef>
                <a:spcPts val="0"/>
              </a:spcBef>
              <a:spcAft>
                <a:spcPts val="0"/>
              </a:spcAft>
              <a:buSzPts val="2400"/>
              <a:buFont typeface="Garamond"/>
              <a:buChar char="●"/>
            </a:pPr>
            <a:r>
              <a:rPr lang="en-US" sz="2400" b="0" i="0" u="none" strike="noStrike" cap="none" dirty="0">
                <a:solidFill>
                  <a:srgbClr val="000000"/>
                </a:solidFill>
                <a:latin typeface="Garamond"/>
                <a:ea typeface="Garamond"/>
                <a:cs typeface="Garamond"/>
                <a:sym typeface="Garamond"/>
              </a:rPr>
              <a:t>Function </a:t>
            </a:r>
            <a:endParaRPr sz="1200" dirty="0"/>
          </a:p>
          <a:p>
            <a:pPr marL="914400" marR="0" lvl="1" indent="-381000" algn="l" rtl="0">
              <a:lnSpc>
                <a:spcPct val="115000"/>
              </a:lnSpc>
              <a:spcBef>
                <a:spcPts val="0"/>
              </a:spcBef>
              <a:spcAft>
                <a:spcPts val="0"/>
              </a:spcAft>
              <a:buSzPts val="2400"/>
              <a:buFont typeface="Garamond"/>
              <a:buChar char="○"/>
            </a:pPr>
            <a:r>
              <a:rPr lang="en-US" sz="2400" b="0" i="0" u="none" strike="noStrike" cap="none" dirty="0">
                <a:solidFill>
                  <a:srgbClr val="000000"/>
                </a:solidFill>
                <a:latin typeface="Garamond"/>
                <a:ea typeface="Garamond"/>
                <a:cs typeface="Garamond"/>
                <a:sym typeface="Garamond"/>
              </a:rPr>
              <a:t>Problem solving space for cross-institution dialogue</a:t>
            </a:r>
            <a:endParaRPr sz="1200" dirty="0"/>
          </a:p>
          <a:p>
            <a:pPr marL="914400" marR="0" lvl="1" indent="-381000" algn="l" rtl="0">
              <a:lnSpc>
                <a:spcPct val="115000"/>
              </a:lnSpc>
              <a:spcBef>
                <a:spcPts val="0"/>
              </a:spcBef>
              <a:spcAft>
                <a:spcPts val="0"/>
              </a:spcAft>
              <a:buSzPts val="2400"/>
              <a:buFont typeface="Garamond"/>
              <a:buChar char="○"/>
            </a:pPr>
            <a:r>
              <a:rPr lang="en-US" sz="2400" b="0" i="0" u="none" strike="noStrike" cap="none" dirty="0">
                <a:solidFill>
                  <a:srgbClr val="000000"/>
                </a:solidFill>
                <a:latin typeface="Garamond"/>
                <a:ea typeface="Garamond"/>
                <a:cs typeface="Garamond"/>
                <a:sym typeface="Garamond"/>
              </a:rPr>
              <a:t>Best practices based on evaluations </a:t>
            </a:r>
            <a:endParaRPr sz="1200" dirty="0"/>
          </a:p>
          <a:p>
            <a:pPr marL="914400" marR="0" lvl="1" indent="-381000" algn="l" rtl="0">
              <a:lnSpc>
                <a:spcPct val="115000"/>
              </a:lnSpc>
              <a:spcBef>
                <a:spcPts val="0"/>
              </a:spcBef>
              <a:spcAft>
                <a:spcPts val="0"/>
              </a:spcAft>
              <a:buSzPts val="2400"/>
              <a:buFont typeface="Garamond"/>
              <a:buChar char="○"/>
            </a:pPr>
            <a:r>
              <a:rPr lang="en-US" sz="2400" b="0" i="0" u="none" strike="noStrike" cap="none" dirty="0">
                <a:solidFill>
                  <a:srgbClr val="000000"/>
                </a:solidFill>
                <a:latin typeface="Garamond"/>
                <a:ea typeface="Garamond"/>
                <a:cs typeface="Garamond"/>
                <a:sym typeface="Garamond"/>
              </a:rPr>
              <a:t>Consistency across state </a:t>
            </a:r>
            <a:endParaRPr sz="1200" dirty="0"/>
          </a:p>
          <a:p>
            <a:pPr marL="457200" marR="0" lvl="0" indent="-381000" algn="l" rtl="0">
              <a:lnSpc>
                <a:spcPct val="115000"/>
              </a:lnSpc>
              <a:spcBef>
                <a:spcPts val="0"/>
              </a:spcBef>
              <a:spcAft>
                <a:spcPts val="0"/>
              </a:spcAft>
              <a:buClr>
                <a:srgbClr val="000000"/>
              </a:buClr>
              <a:buSzPts val="2400"/>
              <a:buFont typeface="Garamond"/>
              <a:buChar char="●"/>
            </a:pPr>
            <a:r>
              <a:rPr lang="en-US" sz="2400" b="0" i="0" u="none" strike="noStrike" cap="none" dirty="0">
                <a:solidFill>
                  <a:srgbClr val="000000"/>
                </a:solidFill>
                <a:latin typeface="Garamond"/>
                <a:ea typeface="Garamond"/>
                <a:cs typeface="Garamond"/>
                <a:sym typeface="Garamond"/>
              </a:rPr>
              <a:t>Sub-committees </a:t>
            </a:r>
            <a:endParaRPr sz="1200" dirty="0"/>
          </a:p>
          <a:p>
            <a:pPr marL="914400" marR="0" lvl="1" indent="-381000" algn="l" rtl="0">
              <a:lnSpc>
                <a:spcPct val="115000"/>
              </a:lnSpc>
              <a:spcBef>
                <a:spcPts val="0"/>
              </a:spcBef>
              <a:spcAft>
                <a:spcPts val="0"/>
              </a:spcAft>
              <a:buClr>
                <a:srgbClr val="000000"/>
              </a:buClr>
              <a:buSzPts val="2400"/>
              <a:buFont typeface="Garamond"/>
              <a:buChar char="○"/>
            </a:pPr>
            <a:r>
              <a:rPr lang="en-US" sz="2400" dirty="0">
                <a:latin typeface="Garamond"/>
                <a:ea typeface="Garamond"/>
                <a:cs typeface="Garamond"/>
                <a:sym typeface="Garamond"/>
              </a:rPr>
              <a:t>Division of Vocational Services - </a:t>
            </a:r>
            <a:r>
              <a:rPr lang="en-US" sz="2400" b="0" i="0" u="none" strike="noStrike" cap="none" dirty="0">
                <a:solidFill>
                  <a:srgbClr val="000000"/>
                </a:solidFill>
                <a:latin typeface="Garamond"/>
                <a:ea typeface="Garamond"/>
                <a:cs typeface="Garamond"/>
                <a:sym typeface="Garamond"/>
              </a:rPr>
              <a:t>DVR</a:t>
            </a:r>
            <a:endParaRPr sz="1200" dirty="0"/>
          </a:p>
          <a:p>
            <a:pPr marL="914400" marR="0" lvl="1" indent="-381000" algn="l" rtl="0">
              <a:lnSpc>
                <a:spcPct val="115000"/>
              </a:lnSpc>
              <a:spcBef>
                <a:spcPts val="0"/>
              </a:spcBef>
              <a:spcAft>
                <a:spcPts val="0"/>
              </a:spcAft>
              <a:buClr>
                <a:srgbClr val="000000"/>
              </a:buClr>
              <a:buSzPts val="2400"/>
              <a:buFont typeface="Garamond"/>
              <a:buChar char="○"/>
            </a:pPr>
            <a:r>
              <a:rPr lang="en-US" sz="2400" dirty="0">
                <a:latin typeface="Garamond"/>
                <a:ea typeface="Garamond"/>
                <a:cs typeface="Garamond"/>
                <a:sym typeface="Garamond"/>
              </a:rPr>
              <a:t>Pilot school advisory groups</a:t>
            </a:r>
            <a:endParaRPr sz="2400" dirty="0">
              <a:latin typeface="Garamond"/>
              <a:ea typeface="Garamond"/>
              <a:cs typeface="Garamond"/>
              <a:sym typeface="Garamond"/>
            </a:endParaRPr>
          </a:p>
          <a:p>
            <a:pPr marL="914400" marR="0" lvl="1" indent="-381000" algn="l" rtl="0">
              <a:lnSpc>
                <a:spcPct val="115000"/>
              </a:lnSpc>
              <a:spcBef>
                <a:spcPts val="0"/>
              </a:spcBef>
              <a:spcAft>
                <a:spcPts val="0"/>
              </a:spcAft>
              <a:buSzPts val="2400"/>
              <a:buFont typeface="Garamond"/>
              <a:buChar char="○"/>
            </a:pPr>
            <a:r>
              <a:rPr lang="en-US" sz="2400" dirty="0">
                <a:latin typeface="Garamond"/>
                <a:ea typeface="Garamond"/>
                <a:cs typeface="Garamond"/>
                <a:sym typeface="Garamond"/>
              </a:rPr>
              <a:t>State Waiver Supports</a:t>
            </a:r>
            <a:endParaRPr sz="2400" dirty="0">
              <a:latin typeface="Garamond"/>
              <a:ea typeface="Garamond"/>
              <a:cs typeface="Garamond"/>
              <a:sym typeface="Garamond"/>
            </a:endParaRPr>
          </a:p>
          <a:p>
            <a:pPr marL="914400" marR="0" lvl="0" indent="0" algn="l" rtl="0">
              <a:lnSpc>
                <a:spcPct val="115000"/>
              </a:lnSpc>
              <a:spcBef>
                <a:spcPts val="600"/>
              </a:spcBef>
              <a:spcAft>
                <a:spcPts val="0"/>
              </a:spcAft>
              <a:buNone/>
            </a:pPr>
            <a:endParaRPr sz="2600" dirty="0">
              <a:latin typeface="Garamond"/>
              <a:ea typeface="Garamond"/>
              <a:cs typeface="Garamond"/>
              <a:sym typeface="Garamond"/>
            </a:endParaRPr>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6"/>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6"/>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6"/>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6"/>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16"/>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344" name="Google Shape;344;p16"/>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5" name="Google Shape;345;p16"/>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6"/>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348" name="Google Shape;348;p16"/>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6"/>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Example Topics</a:t>
            </a:r>
            <a:endParaRPr/>
          </a:p>
        </p:txBody>
      </p:sp>
      <p:sp>
        <p:nvSpPr>
          <p:cNvPr id="350" name="Google Shape;350;p1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351" name="Google Shape;351;p16"/>
          <p:cNvSpPr txBox="1"/>
          <p:nvPr/>
        </p:nvSpPr>
        <p:spPr>
          <a:xfrm>
            <a:off x="311700" y="1521475"/>
            <a:ext cx="4645800" cy="48012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15000"/>
              </a:lnSpc>
              <a:spcBef>
                <a:spcPts val="0"/>
              </a:spcBef>
              <a:spcAft>
                <a:spcPts val="0"/>
              </a:spcAft>
              <a:buSzPts val="2600"/>
              <a:buFont typeface="Garamond"/>
              <a:buChar char="●"/>
            </a:pPr>
            <a:r>
              <a:rPr lang="en-US" sz="2600" dirty="0">
                <a:latin typeface="Garamond"/>
                <a:ea typeface="Garamond"/>
                <a:cs typeface="Garamond"/>
                <a:sym typeface="Garamond"/>
              </a:rPr>
              <a:t>Certificate Development</a:t>
            </a:r>
            <a:endParaRPr dirty="0"/>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dirty="0">
                <a:solidFill>
                  <a:srgbClr val="000000"/>
                </a:solidFill>
                <a:latin typeface="Garamond"/>
                <a:ea typeface="Garamond"/>
                <a:cs typeface="Garamond"/>
                <a:sym typeface="Garamond"/>
              </a:rPr>
              <a:t>Walking at graduation </a:t>
            </a:r>
            <a:endParaRPr dirty="0"/>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dirty="0">
                <a:solidFill>
                  <a:srgbClr val="000000"/>
                </a:solidFill>
                <a:latin typeface="Garamond"/>
                <a:ea typeface="Garamond"/>
                <a:cs typeface="Garamond"/>
                <a:sym typeface="Garamond"/>
              </a:rPr>
              <a:t>Collaboration with professors </a:t>
            </a:r>
            <a:endParaRPr dirty="0"/>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dirty="0">
                <a:solidFill>
                  <a:srgbClr val="000000"/>
                </a:solidFill>
                <a:latin typeface="Garamond"/>
                <a:ea typeface="Garamond"/>
                <a:cs typeface="Garamond"/>
                <a:sym typeface="Garamond"/>
              </a:rPr>
              <a:t>Transferring from community college to university</a:t>
            </a:r>
            <a:endParaRPr dirty="0"/>
          </a:p>
          <a:p>
            <a:pPr marL="457200" marR="0" lvl="0" indent="-393700" algn="l" rtl="0">
              <a:lnSpc>
                <a:spcPct val="115000"/>
              </a:lnSpc>
              <a:spcBef>
                <a:spcPts val="0"/>
              </a:spcBef>
              <a:spcAft>
                <a:spcPts val="0"/>
              </a:spcAft>
              <a:buClr>
                <a:srgbClr val="000000"/>
              </a:buClr>
              <a:buSzPts val="2600"/>
              <a:buFont typeface="Garamond"/>
              <a:buChar char="●"/>
            </a:pPr>
            <a:r>
              <a:rPr lang="en-US" sz="2600" b="0" i="0" u="none" strike="noStrike" cap="none" dirty="0">
                <a:solidFill>
                  <a:srgbClr val="000000"/>
                </a:solidFill>
                <a:latin typeface="Garamond"/>
                <a:ea typeface="Garamond"/>
                <a:cs typeface="Garamond"/>
                <a:sym typeface="Garamond"/>
              </a:rPr>
              <a:t>Code of Conduct </a:t>
            </a:r>
            <a:endParaRPr sz="2600" b="0" i="0" u="none" strike="noStrike" cap="none" dirty="0">
              <a:solidFill>
                <a:srgbClr val="000000"/>
              </a:solidFill>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dirty="0">
                <a:latin typeface="Garamond"/>
                <a:ea typeface="Garamond"/>
                <a:cs typeface="Garamond"/>
                <a:sym typeface="Garamond"/>
              </a:rPr>
              <a:t>Student Outcomes/Evaluation</a:t>
            </a:r>
            <a:endParaRPr sz="2600" dirty="0">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dirty="0">
                <a:latin typeface="Garamond"/>
                <a:ea typeface="Garamond"/>
                <a:cs typeface="Garamond"/>
                <a:sym typeface="Garamond"/>
              </a:rPr>
              <a:t>Statewide outreach plans</a:t>
            </a:r>
            <a:endParaRPr sz="2600" dirty="0">
              <a:latin typeface="Garamond"/>
              <a:ea typeface="Garamond"/>
              <a:cs typeface="Garamond"/>
              <a:sym typeface="Garamond"/>
            </a:endParaRPr>
          </a:p>
          <a:p>
            <a:pPr marL="457200" marR="0" lvl="0" indent="-393700" algn="l" rtl="0">
              <a:lnSpc>
                <a:spcPct val="115000"/>
              </a:lnSpc>
              <a:spcBef>
                <a:spcPts val="0"/>
              </a:spcBef>
              <a:spcAft>
                <a:spcPts val="0"/>
              </a:spcAft>
              <a:buSzPts val="2600"/>
              <a:buFont typeface="Garamond"/>
              <a:buChar char="●"/>
            </a:pPr>
            <a:r>
              <a:rPr lang="en-US" sz="2600" dirty="0">
                <a:latin typeface="Garamond"/>
                <a:ea typeface="Garamond"/>
                <a:cs typeface="Garamond"/>
                <a:sym typeface="Garamond"/>
              </a:rPr>
              <a:t>Training</a:t>
            </a: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pic>
        <p:nvPicPr>
          <p:cNvPr id="352" name="Google Shape;352;p16"/>
          <p:cNvPicPr preferRelativeResize="0"/>
          <p:nvPr/>
        </p:nvPicPr>
        <p:blipFill>
          <a:blip r:embed="rId3">
            <a:alphaModFix/>
          </a:blip>
          <a:stretch>
            <a:fillRect/>
          </a:stretch>
        </p:blipFill>
        <p:spPr>
          <a:xfrm>
            <a:off x="4812950" y="1532287"/>
            <a:ext cx="3938975" cy="4555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7"/>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7"/>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7"/>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7"/>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7"/>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363" name="Google Shape;363;p17"/>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4" name="Google Shape;364;p17"/>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5" name="Google Shape;365;p17"/>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366" name="Google Shape;366;p17"/>
          <p:cNvSpPr txBox="1"/>
          <p:nvPr/>
        </p:nvSpPr>
        <p:spPr>
          <a:xfrm>
            <a:off x="954239" y="4788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367" name="Google Shape;367;p17"/>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17"/>
          <p:cNvSpPr txBox="1">
            <a:spLocks noGrp="1"/>
          </p:cNvSpPr>
          <p:nvPr>
            <p:ph type="body" idx="1"/>
          </p:nvPr>
        </p:nvSpPr>
        <p:spPr>
          <a:xfrm>
            <a:off x="457200" y="1125165"/>
            <a:ext cx="4040100" cy="639900"/>
          </a:xfrm>
          <a:prstGeom prst="rect">
            <a:avLst/>
          </a:prstGeom>
          <a:noFill/>
          <a:ln>
            <a:noFill/>
          </a:ln>
        </p:spPr>
        <p:txBody>
          <a:bodyPr spcFirstLastPara="1" wrap="square" lIns="91425" tIns="91425" rIns="91425" bIns="91425" anchor="t" anchorCtr="0">
            <a:normAutofit/>
          </a:bodyPr>
          <a:lstStyle/>
          <a:p>
            <a:pPr marL="0" lvl="0" indent="0" algn="l" rtl="0">
              <a:spcBef>
                <a:spcPts val="480"/>
              </a:spcBef>
              <a:spcAft>
                <a:spcPts val="0"/>
              </a:spcAft>
              <a:buClr>
                <a:schemeClr val="dk1"/>
              </a:buClr>
              <a:buSzPts val="1100"/>
              <a:buNone/>
            </a:pPr>
            <a:r>
              <a:rPr lang="en-US" dirty="0">
                <a:latin typeface="Garamond" panose="02020404030301010803" pitchFamily="18" charset="0"/>
              </a:rPr>
              <a:t>Initial Funding</a:t>
            </a:r>
            <a:endParaRPr dirty="0">
              <a:solidFill>
                <a:schemeClr val="lt2"/>
              </a:solidFill>
              <a:latin typeface="Garamond" panose="02020404030301010803" pitchFamily="18" charset="0"/>
              <a:ea typeface="Garamond"/>
              <a:cs typeface="Garamond"/>
              <a:sym typeface="Garamond"/>
            </a:endParaRPr>
          </a:p>
        </p:txBody>
      </p:sp>
      <p:sp>
        <p:nvSpPr>
          <p:cNvPr id="369" name="Google Shape;369;p17"/>
          <p:cNvSpPr txBox="1">
            <a:spLocks noGrp="1"/>
          </p:cNvSpPr>
          <p:nvPr>
            <p:ph type="title"/>
          </p:nvPr>
        </p:nvSpPr>
        <p:spPr>
          <a:xfrm>
            <a:off x="457200" y="230500"/>
            <a:ext cx="8229600" cy="11430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dirty="0">
                <a:solidFill>
                  <a:srgbClr val="009688"/>
                </a:solidFill>
                <a:latin typeface="Garamond"/>
                <a:ea typeface="Garamond"/>
                <a:cs typeface="Garamond"/>
                <a:sym typeface="Garamond"/>
              </a:rPr>
              <a:t>Financials</a:t>
            </a:r>
            <a:endParaRPr dirty="0"/>
          </a:p>
        </p:txBody>
      </p:sp>
      <p:sp>
        <p:nvSpPr>
          <p:cNvPr id="370" name="Google Shape;370;p17"/>
          <p:cNvSpPr txBox="1">
            <a:spLocks noGrp="1"/>
          </p:cNvSpPr>
          <p:nvPr>
            <p:ph type="body" idx="2"/>
          </p:nvPr>
        </p:nvSpPr>
        <p:spPr>
          <a:xfrm>
            <a:off x="457200" y="1851200"/>
            <a:ext cx="4040100" cy="39513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dirty="0">
                <a:latin typeface="Garamond" panose="02020404030301010803" pitchFamily="18" charset="0"/>
              </a:rPr>
              <a:t>Annual Income:</a:t>
            </a:r>
            <a:endParaRPr dirty="0">
              <a:latin typeface="Garamond" panose="02020404030301010803" pitchFamily="18" charset="0"/>
            </a:endParaRPr>
          </a:p>
          <a:p>
            <a:pPr marL="457200" lvl="0" indent="0" algn="l" rtl="0">
              <a:spcBef>
                <a:spcPts val="480"/>
              </a:spcBef>
              <a:spcAft>
                <a:spcPts val="0"/>
              </a:spcAft>
              <a:buNone/>
            </a:pPr>
            <a:r>
              <a:rPr lang="en-US" dirty="0">
                <a:latin typeface="Garamond" panose="02020404030301010803" pitchFamily="18" charset="0"/>
              </a:rPr>
              <a:t>$75K from Senate Bill</a:t>
            </a:r>
            <a:endParaRPr dirty="0">
              <a:latin typeface="Garamond" panose="02020404030301010803" pitchFamily="18" charset="0"/>
            </a:endParaRPr>
          </a:p>
          <a:p>
            <a:pPr marL="457200" lvl="0" indent="0" algn="l" rtl="0">
              <a:spcBef>
                <a:spcPts val="480"/>
              </a:spcBef>
              <a:spcAft>
                <a:spcPts val="0"/>
              </a:spcAft>
              <a:buNone/>
            </a:pPr>
            <a:r>
              <a:rPr lang="en-US" dirty="0">
                <a:latin typeface="Garamond" panose="02020404030301010803" pitchFamily="18" charset="0"/>
              </a:rPr>
              <a:t>$25K from IN! (fundraised)</a:t>
            </a:r>
            <a:endParaRPr dirty="0">
              <a:latin typeface="Garamond" panose="02020404030301010803" pitchFamily="18" charset="0"/>
            </a:endParaRPr>
          </a:p>
          <a:p>
            <a:pPr marL="0" lvl="0" indent="0" algn="l" rtl="0">
              <a:spcBef>
                <a:spcPts val="480"/>
              </a:spcBef>
              <a:spcAft>
                <a:spcPts val="0"/>
              </a:spcAft>
              <a:buNone/>
            </a:pPr>
            <a:endParaRPr dirty="0">
              <a:latin typeface="Garamond" panose="02020404030301010803" pitchFamily="18" charset="0"/>
            </a:endParaRPr>
          </a:p>
          <a:p>
            <a:pPr marL="457200" lvl="0" indent="-381000" algn="l" rtl="0">
              <a:spcBef>
                <a:spcPts val="480"/>
              </a:spcBef>
              <a:spcAft>
                <a:spcPts val="0"/>
              </a:spcAft>
              <a:buSzPts val="2400"/>
              <a:buChar char="•"/>
            </a:pPr>
            <a:r>
              <a:rPr lang="en-US" dirty="0">
                <a:latin typeface="Garamond" panose="02020404030301010803" pitchFamily="18" charset="0"/>
              </a:rPr>
              <a:t>Cost of program Year 1: ~200K</a:t>
            </a:r>
            <a:endParaRPr dirty="0">
              <a:latin typeface="Garamond" panose="02020404030301010803" pitchFamily="18" charset="0"/>
            </a:endParaRPr>
          </a:p>
          <a:p>
            <a:pPr marL="457200" lvl="0" indent="-381000" algn="l" rtl="0">
              <a:spcBef>
                <a:spcPts val="0"/>
              </a:spcBef>
              <a:spcAft>
                <a:spcPts val="0"/>
              </a:spcAft>
              <a:buSzPts val="2400"/>
              <a:buChar char="•"/>
            </a:pPr>
            <a:r>
              <a:rPr lang="en-US" dirty="0">
                <a:latin typeface="Garamond" panose="02020404030301010803" pitchFamily="18" charset="0"/>
              </a:rPr>
              <a:t>College/University carried program or found grants/support outside</a:t>
            </a:r>
            <a:endParaRPr dirty="0">
              <a:latin typeface="Garamond" panose="02020404030301010803" pitchFamily="18" charset="0"/>
            </a:endParaRPr>
          </a:p>
        </p:txBody>
      </p:sp>
      <p:sp>
        <p:nvSpPr>
          <p:cNvPr id="371" name="Google Shape;371;p17"/>
          <p:cNvSpPr txBox="1">
            <a:spLocks noGrp="1"/>
          </p:cNvSpPr>
          <p:nvPr>
            <p:ph type="body" idx="3"/>
          </p:nvPr>
        </p:nvSpPr>
        <p:spPr>
          <a:xfrm>
            <a:off x="4609650" y="1009533"/>
            <a:ext cx="4041900" cy="6399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dirty="0">
                <a:latin typeface="Garamond" panose="02020404030301010803" pitchFamily="18" charset="0"/>
              </a:rPr>
              <a:t>Additional Funding Found</a:t>
            </a:r>
            <a:endParaRPr dirty="0">
              <a:latin typeface="Garamond" panose="02020404030301010803" pitchFamily="18" charset="0"/>
            </a:endParaRPr>
          </a:p>
        </p:txBody>
      </p:sp>
      <p:sp>
        <p:nvSpPr>
          <p:cNvPr id="372" name="Google Shape;372;p17"/>
          <p:cNvSpPr txBox="1">
            <a:spLocks noGrp="1"/>
          </p:cNvSpPr>
          <p:nvPr>
            <p:ph type="body" idx="4"/>
          </p:nvPr>
        </p:nvSpPr>
        <p:spPr>
          <a:xfrm>
            <a:off x="4497300" y="1851200"/>
            <a:ext cx="4266600" cy="39513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dirty="0">
                <a:latin typeface="Garamond" panose="02020404030301010803" pitchFamily="18" charset="0"/>
              </a:rPr>
              <a:t>Reimburse specialized course cost (UNC receives ~$3K per student)</a:t>
            </a:r>
            <a:endParaRPr dirty="0">
              <a:latin typeface="Garamond" panose="02020404030301010803" pitchFamily="18" charset="0"/>
            </a:endParaRPr>
          </a:p>
          <a:p>
            <a:pPr marL="457200" lvl="0" indent="-381000" algn="l" rtl="0">
              <a:spcBef>
                <a:spcPts val="0"/>
              </a:spcBef>
              <a:spcAft>
                <a:spcPts val="0"/>
              </a:spcAft>
              <a:buSzPts val="2400"/>
              <a:buChar char="•"/>
            </a:pPr>
            <a:r>
              <a:rPr lang="en-US" dirty="0">
                <a:latin typeface="Garamond" panose="02020404030301010803" pitchFamily="18" charset="0"/>
              </a:rPr>
              <a:t>Utilize work study for peer mentors</a:t>
            </a:r>
            <a:endParaRPr dirty="0">
              <a:latin typeface="Garamond" panose="02020404030301010803" pitchFamily="18" charset="0"/>
            </a:endParaRPr>
          </a:p>
          <a:p>
            <a:pPr marL="457200" lvl="0" indent="-381000" algn="l" rtl="0">
              <a:spcBef>
                <a:spcPts val="0"/>
              </a:spcBef>
              <a:spcAft>
                <a:spcPts val="0"/>
              </a:spcAft>
              <a:buSzPts val="2400"/>
              <a:buChar char="•"/>
            </a:pPr>
            <a:r>
              <a:rPr lang="en-US" dirty="0">
                <a:latin typeface="Garamond" panose="02020404030301010803" pitchFamily="18" charset="0"/>
              </a:rPr>
              <a:t>Determine break even for student enrollment and staff plans (5 year sustainability)</a:t>
            </a:r>
            <a:endParaRPr dirty="0">
              <a:latin typeface="Garamond" panose="02020404030301010803" pitchFamily="18" charset="0"/>
            </a:endParaRPr>
          </a:p>
          <a:p>
            <a:pPr marL="457200" lvl="0" indent="-381000" algn="l" rtl="0">
              <a:spcBef>
                <a:spcPts val="0"/>
              </a:spcBef>
              <a:spcAft>
                <a:spcPts val="0"/>
              </a:spcAft>
              <a:buSzPts val="2400"/>
              <a:buChar char="•"/>
            </a:pPr>
            <a:r>
              <a:rPr lang="en-US" dirty="0">
                <a:latin typeface="Garamond" panose="02020404030301010803" pitchFamily="18" charset="0"/>
              </a:rPr>
              <a:t>Division of Vocational Rehabilitation</a:t>
            </a:r>
            <a:endParaRPr dirty="0">
              <a:latin typeface="Garamond" panose="02020404030301010803" pitchFamily="18" charset="0"/>
            </a:endParaRPr>
          </a:p>
          <a:p>
            <a:pPr marL="0" lvl="0" indent="0" algn="l" rtl="0">
              <a:spcBef>
                <a:spcPts val="48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8"/>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8"/>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18"/>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8"/>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8"/>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383" name="Google Shape;383;p18"/>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4" name="Google Shape;384;p18"/>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5" name="Google Shape;385;p18"/>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386" name="Google Shape;386;p18"/>
          <p:cNvSpPr txBox="1"/>
          <p:nvPr/>
        </p:nvSpPr>
        <p:spPr>
          <a:xfrm>
            <a:off x="954239" y="4788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387" name="Google Shape;387;p18"/>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0" lvl="0" indent="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389" name="Google Shape;389;p18"/>
          <p:cNvSpPr txBox="1">
            <a:spLocks noGrp="1"/>
          </p:cNvSpPr>
          <p:nvPr>
            <p:ph type="title"/>
          </p:nvPr>
        </p:nvSpPr>
        <p:spPr>
          <a:xfrm>
            <a:off x="311700" y="2461348"/>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Outreach and Education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98" name="Google Shape;98;p1"/>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 name="Google Shape;99;p1"/>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101" name="Google Shape;101;p1"/>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102" name="Google Shape;102;p1"/>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1"/>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Initial Discussion</a:t>
            </a:r>
            <a:endParaRPr/>
          </a:p>
        </p:txBody>
      </p:sp>
      <p:sp>
        <p:nvSpPr>
          <p:cNvPr id="104" name="Google Shape;104;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105" name="Google Shape;105;p1"/>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Why you came to this session? </a:t>
            </a:r>
            <a:endParaRPr sz="2200" b="0" i="0" u="none" strike="noStrike" cap="none" dirty="0">
              <a:solidFill>
                <a:srgbClr val="000000"/>
              </a:solidFill>
              <a:latin typeface="Garamond"/>
              <a:ea typeface="Garamond"/>
              <a:cs typeface="Garamond"/>
              <a:sym typeface="Garamond"/>
            </a:endParaRPr>
          </a:p>
          <a:p>
            <a:pPr marL="800100" marR="0" lvl="1" indent="-254000" algn="l" rtl="0">
              <a:lnSpc>
                <a:spcPct val="115000"/>
              </a:lnSpc>
              <a:spcBef>
                <a:spcPts val="600"/>
              </a:spcBef>
              <a:spcAft>
                <a:spcPts val="0"/>
              </a:spcAft>
              <a:buClr>
                <a:schemeClr val="lt2"/>
              </a:buClr>
              <a:buSzPts val="1400"/>
              <a:buFont typeface="Source Sans Pro"/>
              <a:buNone/>
            </a:pPr>
            <a:endParaRPr sz="22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19"/>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9"/>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9"/>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9"/>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19"/>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00" name="Google Shape;400;p19"/>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1" name="Google Shape;401;p19"/>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2" name="Google Shape;402;p19"/>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03" name="Google Shape;403;p19"/>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04" name="Google Shape;404;p19"/>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19"/>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Objectives</a:t>
            </a:r>
            <a:endParaRPr/>
          </a:p>
        </p:txBody>
      </p:sp>
      <p:sp>
        <p:nvSpPr>
          <p:cNvPr id="406" name="Google Shape;406;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07" name="Google Shape;407;p19"/>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dirty="0">
                <a:solidFill>
                  <a:schemeClr val="dk1"/>
                </a:solidFill>
                <a:latin typeface="Garamond"/>
                <a:ea typeface="Garamond"/>
                <a:cs typeface="Garamond"/>
                <a:sym typeface="Garamond"/>
              </a:rPr>
              <a:t>1) </a:t>
            </a:r>
            <a:r>
              <a:rPr lang="en-US" sz="2600" b="0" i="0" u="none" strike="noStrike" cap="none" dirty="0">
                <a:solidFill>
                  <a:schemeClr val="dk1"/>
                </a:solidFill>
                <a:latin typeface="Garamond"/>
                <a:ea typeface="Garamond"/>
                <a:cs typeface="Garamond"/>
                <a:sym typeface="Garamond"/>
              </a:rPr>
              <a:t>Create awareness that inclusive higher education is an option for students with IDD</a:t>
            </a:r>
            <a:endParaRPr dirty="0"/>
          </a:p>
          <a:p>
            <a:pPr marL="0" marR="0" lvl="0" indent="0" algn="l" rtl="0">
              <a:lnSpc>
                <a:spcPct val="115000"/>
              </a:lnSpc>
              <a:spcBef>
                <a:spcPts val="600"/>
              </a:spcBef>
              <a:spcAft>
                <a:spcPts val="0"/>
              </a:spcAft>
              <a:buClr>
                <a:schemeClr val="lt2"/>
              </a:buClr>
              <a:buSzPts val="1800"/>
              <a:buFont typeface="Source Sans Pro"/>
              <a:buNone/>
            </a:pPr>
            <a:r>
              <a:rPr lang="en-US" sz="2600" b="1" i="0" u="none" strike="noStrike" cap="none" dirty="0">
                <a:solidFill>
                  <a:schemeClr val="dk1"/>
                </a:solidFill>
                <a:latin typeface="Garamond"/>
                <a:ea typeface="Garamond"/>
                <a:cs typeface="Garamond"/>
                <a:sym typeface="Garamond"/>
              </a:rPr>
              <a:t>2) </a:t>
            </a:r>
            <a:r>
              <a:rPr lang="en-US" sz="2600" b="0" i="0" u="none" strike="noStrike" cap="none" dirty="0">
                <a:solidFill>
                  <a:schemeClr val="dk1"/>
                </a:solidFill>
                <a:latin typeface="Garamond"/>
                <a:ea typeface="Garamond"/>
                <a:cs typeface="Garamond"/>
                <a:sym typeface="Garamond"/>
              </a:rPr>
              <a:t>Guide collaborative systemic change with K-12 grade educators and administration to academically prepare prospective students for the rigor and structure of secondary education</a:t>
            </a:r>
            <a:endParaRPr dirty="0"/>
          </a:p>
          <a:p>
            <a:pPr marL="0" marR="0" lvl="0" indent="0" algn="l" rtl="0">
              <a:lnSpc>
                <a:spcPct val="115000"/>
              </a:lnSpc>
              <a:spcBef>
                <a:spcPts val="600"/>
              </a:spcBef>
              <a:spcAft>
                <a:spcPts val="0"/>
              </a:spcAft>
              <a:buClr>
                <a:schemeClr val="lt2"/>
              </a:buClr>
              <a:buSzPts val="1800"/>
              <a:buFont typeface="Source Sans Pro"/>
              <a:buNone/>
            </a:pPr>
            <a:r>
              <a:rPr lang="en-US" sz="2600" b="1" i="0" u="none" strike="noStrike" cap="none" dirty="0">
                <a:solidFill>
                  <a:schemeClr val="dk1"/>
                </a:solidFill>
                <a:latin typeface="Garamond"/>
                <a:ea typeface="Garamond"/>
                <a:cs typeface="Garamond"/>
                <a:sym typeface="Garamond"/>
              </a:rPr>
              <a:t>3) </a:t>
            </a:r>
            <a:r>
              <a:rPr lang="en-US" sz="2600" b="0" i="0" u="none" strike="noStrike" cap="none" dirty="0">
                <a:solidFill>
                  <a:schemeClr val="dk1"/>
                </a:solidFill>
                <a:latin typeface="Garamond"/>
                <a:ea typeface="Garamond"/>
                <a:cs typeface="Garamond"/>
                <a:sym typeface="Garamond"/>
              </a:rPr>
              <a:t>Educate prospective students and their families on the needed steps to prepare for college that includes academic preparation, self-advocacy and social independence</a:t>
            </a:r>
            <a:br>
              <a:rPr lang="en-US" sz="1800" b="0" i="0" u="none" strike="noStrike" cap="none" dirty="0">
                <a:solidFill>
                  <a:schemeClr val="lt2"/>
                </a:solidFill>
                <a:latin typeface="Source Sans Pro"/>
                <a:ea typeface="Source Sans Pro"/>
                <a:cs typeface="Source Sans Pro"/>
                <a:sym typeface="Source Sans Pro"/>
              </a:rPr>
            </a:b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0"/>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0"/>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0"/>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0"/>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0"/>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0"/>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18" name="Google Shape;418;p20"/>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9" name="Google Shape;419;p20"/>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0" name="Google Shape;420;p20"/>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21" name="Google Shape;421;p20"/>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22" name="Google Shape;422;p20"/>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0"/>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Current Goals</a:t>
            </a:r>
            <a:endParaRPr/>
          </a:p>
        </p:txBody>
      </p:sp>
      <p:sp>
        <p:nvSpPr>
          <p:cNvPr id="424" name="Google Shape;424;p2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25" name="Google Shape;425;p20"/>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Outcome A: </a:t>
            </a:r>
            <a:r>
              <a:rPr lang="en-US" sz="2600" b="0" i="0" u="none" strike="noStrike" cap="none">
                <a:solidFill>
                  <a:schemeClr val="dk1"/>
                </a:solidFill>
                <a:latin typeface="Garamond"/>
                <a:ea typeface="Garamond"/>
                <a:cs typeface="Garamond"/>
                <a:sym typeface="Garamond"/>
              </a:rPr>
              <a:t>Partner with three school districts to pilot a model for district wide dissemination of information to increase awareness of the inclusive higher education options for students with IDD.</a:t>
            </a:r>
            <a:endParaRPr/>
          </a:p>
          <a:p>
            <a:pPr marL="0" marR="0" lvl="0" indent="0" algn="l" rtl="0">
              <a:lnSpc>
                <a:spcPct val="115000"/>
              </a:lnSpc>
              <a:spcBef>
                <a:spcPts val="160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Considerations:</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What leads to the greatest impact? </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How do you ensure everyone in a district knows about inclusive higher education? </a:t>
            </a:r>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1"/>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1"/>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1"/>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1"/>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36" name="Google Shape;436;p21"/>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7" name="Google Shape;437;p21"/>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8" name="Google Shape;438;p21"/>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39" name="Google Shape;439;p21"/>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40" name="Google Shape;440;p21"/>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1"/>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Current Goals</a:t>
            </a:r>
            <a:endParaRPr/>
          </a:p>
        </p:txBody>
      </p:sp>
      <p:sp>
        <p:nvSpPr>
          <p:cNvPr id="442" name="Google Shape;442;p2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43" name="Google Shape;443;p21"/>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Outcome B: </a:t>
            </a:r>
            <a:r>
              <a:rPr lang="en-US" sz="2600" b="0" i="0" u="none" strike="noStrike" cap="none">
                <a:solidFill>
                  <a:schemeClr val="dk1"/>
                </a:solidFill>
                <a:latin typeface="Garamond"/>
                <a:ea typeface="Garamond"/>
                <a:cs typeface="Garamond"/>
                <a:sym typeface="Garamond"/>
              </a:rPr>
              <a:t>Provide 10 professional development trainings to inform best practices on preparing students with IDD for postsecondary education, to include specific trainings tailored to the needs of elementary versus secondary education professionals.  </a:t>
            </a:r>
            <a:endParaRPr/>
          </a:p>
          <a:p>
            <a:pPr marL="0" marR="0" lvl="0" indent="0" algn="l" rtl="0">
              <a:lnSpc>
                <a:spcPct val="115000"/>
              </a:lnSpc>
              <a:spcBef>
                <a:spcPts val="160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Considerations:</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What are the unique needs of educators at each grade level? </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What do teacher training programs look like in your state? </a:t>
            </a:r>
            <a:endParaRPr sz="26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2"/>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2"/>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2"/>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22"/>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2"/>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2"/>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54" name="Google Shape;454;p22"/>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5" name="Google Shape;455;p22"/>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6" name="Google Shape;456;p22"/>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57" name="Google Shape;457;p22"/>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58" name="Google Shape;458;p22"/>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2"/>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Current Goals </a:t>
            </a:r>
            <a:endParaRPr/>
          </a:p>
        </p:txBody>
      </p:sp>
      <p:sp>
        <p:nvSpPr>
          <p:cNvPr id="460" name="Google Shape;460;p2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61" name="Google Shape;461;p22"/>
          <p:cNvSpPr txBox="1"/>
          <p:nvPr/>
        </p:nvSpPr>
        <p:spPr>
          <a:xfrm>
            <a:off x="311699" y="1433277"/>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dirty="0">
                <a:solidFill>
                  <a:schemeClr val="dk1"/>
                </a:solidFill>
                <a:latin typeface="Garamond"/>
                <a:ea typeface="Garamond"/>
                <a:cs typeface="Garamond"/>
                <a:sym typeface="Garamond"/>
              </a:rPr>
              <a:t>Outcome C: </a:t>
            </a:r>
            <a:r>
              <a:rPr lang="en-US" sz="2600" b="0" i="0" u="none" strike="noStrike" cap="none" dirty="0">
                <a:solidFill>
                  <a:schemeClr val="dk1"/>
                </a:solidFill>
                <a:latin typeface="Garamond"/>
                <a:ea typeface="Garamond"/>
                <a:cs typeface="Garamond"/>
                <a:sym typeface="Garamond"/>
              </a:rPr>
              <a:t>Increase statewide efforts to educate prospective students and their families on college preparation and available college options via outreach events in 12 counties, spanning six regions of Colorado.</a:t>
            </a:r>
            <a:endParaRPr dirty="0"/>
          </a:p>
          <a:p>
            <a:pPr marL="0" marR="0" lvl="0" indent="0" algn="l" rtl="0">
              <a:lnSpc>
                <a:spcPct val="115000"/>
              </a:lnSpc>
              <a:spcBef>
                <a:spcPts val="1600"/>
              </a:spcBef>
              <a:spcAft>
                <a:spcPts val="0"/>
              </a:spcAft>
              <a:buClr>
                <a:schemeClr val="lt2"/>
              </a:buClr>
              <a:buSzPts val="1800"/>
              <a:buFont typeface="Source Sans Pro"/>
              <a:buNone/>
            </a:pPr>
            <a:r>
              <a:rPr lang="en-US" sz="2600" b="1" i="0" u="none" strike="noStrike" cap="none" dirty="0">
                <a:solidFill>
                  <a:schemeClr val="dk1"/>
                </a:solidFill>
                <a:latin typeface="Garamond"/>
                <a:ea typeface="Garamond"/>
                <a:cs typeface="Garamond"/>
                <a:sym typeface="Garamond"/>
              </a:rPr>
              <a:t>Considerations:</a:t>
            </a:r>
            <a:endParaRPr dirty="0"/>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dirty="0">
                <a:solidFill>
                  <a:schemeClr val="dk1"/>
                </a:solidFill>
                <a:latin typeface="Garamond"/>
                <a:ea typeface="Garamond"/>
                <a:cs typeface="Garamond"/>
                <a:sym typeface="Garamond"/>
              </a:rPr>
              <a:t>Where is recruitment not occurring? </a:t>
            </a:r>
            <a:endParaRPr dirty="0"/>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dirty="0">
                <a:solidFill>
                  <a:schemeClr val="dk1"/>
                </a:solidFill>
                <a:latin typeface="Garamond"/>
                <a:ea typeface="Garamond"/>
                <a:cs typeface="Garamond"/>
                <a:sym typeface="Garamond"/>
              </a:rPr>
              <a:t>Who still does not know what options exist? </a:t>
            </a:r>
            <a:endParaRPr dirty="0"/>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dirty="0">
                <a:solidFill>
                  <a:schemeClr val="dk1"/>
                </a:solidFill>
                <a:latin typeface="Garamond"/>
                <a:ea typeface="Garamond"/>
                <a:cs typeface="Garamond"/>
                <a:sym typeface="Garamond"/>
              </a:rPr>
              <a:t>What needs exist in rural communities? </a:t>
            </a:r>
            <a:endParaRPr sz="2600" b="0" i="0" u="none" strike="noStrike" cap="none" dirty="0">
              <a:solidFill>
                <a:schemeClr val="lt2"/>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3"/>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3"/>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3"/>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3"/>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3"/>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3"/>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72" name="Google Shape;472;p23"/>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3" name="Google Shape;473;p23"/>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4" name="Google Shape;474;p23"/>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75" name="Google Shape;475;p23"/>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76" name="Google Shape;476;p23"/>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3"/>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Current Goals</a:t>
            </a:r>
            <a:endParaRPr/>
          </a:p>
        </p:txBody>
      </p:sp>
      <p:sp>
        <p:nvSpPr>
          <p:cNvPr id="478" name="Google Shape;478;p2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79" name="Google Shape;479;p23"/>
          <p:cNvSpPr txBox="1"/>
          <p:nvPr/>
        </p:nvSpPr>
        <p:spPr>
          <a:xfrm>
            <a:off x="311699" y="1433277"/>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Outcome D: </a:t>
            </a:r>
            <a:r>
              <a:rPr lang="en-US" sz="2600" b="0" i="0" u="none" strike="noStrike" cap="none">
                <a:solidFill>
                  <a:schemeClr val="dk1"/>
                </a:solidFill>
                <a:latin typeface="Garamond"/>
                <a:ea typeface="Garamond"/>
                <a:cs typeface="Garamond"/>
                <a:sym typeface="Garamond"/>
              </a:rPr>
              <a:t>Establish partnerships with 8 community-based disability organizations to share information regarding the status and need for inclusive higher education in Colorado. </a:t>
            </a:r>
            <a:endParaRPr/>
          </a:p>
          <a:p>
            <a:pPr marL="0" marR="0" lvl="0" indent="0" algn="l" rtl="0">
              <a:lnSpc>
                <a:spcPct val="115000"/>
              </a:lnSpc>
              <a:spcBef>
                <a:spcPts val="160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Considerations:</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How can you leverage community partners to support dissemination of information? </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How to ensure work is more than a one-time event? </a:t>
            </a:r>
            <a:endParaRPr sz="26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4"/>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4"/>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24"/>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4"/>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4"/>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4"/>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490" name="Google Shape;490;p24"/>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1" name="Google Shape;491;p24"/>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2" name="Google Shape;492;p24"/>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493" name="Google Shape;493;p24"/>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494" name="Google Shape;494;p24"/>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4"/>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Current Goals</a:t>
            </a:r>
            <a:endParaRPr/>
          </a:p>
        </p:txBody>
      </p:sp>
      <p:sp>
        <p:nvSpPr>
          <p:cNvPr id="496" name="Google Shape;496;p2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497" name="Google Shape;497;p24"/>
          <p:cNvSpPr txBox="1"/>
          <p:nvPr/>
        </p:nvSpPr>
        <p:spPr>
          <a:xfrm>
            <a:off x="311699" y="1433277"/>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Outcome E: </a:t>
            </a:r>
            <a:r>
              <a:rPr lang="en-US" sz="2600" b="0" i="0" u="none" strike="noStrike" cap="none">
                <a:solidFill>
                  <a:schemeClr val="dk1"/>
                </a:solidFill>
                <a:latin typeface="Garamond"/>
                <a:ea typeface="Garamond"/>
                <a:cs typeface="Garamond"/>
                <a:sym typeface="Garamond"/>
              </a:rPr>
              <a:t>Further develop IN!’s Resource and Educational Marketing Campaign through IN!’s website, eMarketing, videos, webinars, social media, and public relations. </a:t>
            </a:r>
            <a:r>
              <a:rPr lang="en-US" sz="2600" b="0" i="0" u="none" strike="noStrike" cap="none">
                <a:solidFill>
                  <a:schemeClr val="dk1"/>
                </a:solidFill>
                <a:latin typeface="Source Sans Pro"/>
                <a:ea typeface="Source Sans Pro"/>
                <a:cs typeface="Source Sans Pro"/>
                <a:sym typeface="Source Sans Pro"/>
              </a:rPr>
              <a:t>   </a:t>
            </a:r>
            <a:endParaRPr sz="2600" b="1" i="0" u="none" strike="noStrike" cap="none">
              <a:solidFill>
                <a:schemeClr val="dk1"/>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r>
              <a:rPr lang="en-US" sz="2600" b="1" i="0" u="none" strike="noStrike" cap="none">
                <a:solidFill>
                  <a:schemeClr val="dk1"/>
                </a:solidFill>
                <a:latin typeface="Garamond"/>
                <a:ea typeface="Garamond"/>
                <a:cs typeface="Garamond"/>
                <a:sym typeface="Garamond"/>
              </a:rPr>
              <a:t>Considerations:</a:t>
            </a:r>
            <a:endParaRPr/>
          </a:p>
          <a:p>
            <a:pPr marL="342900" marR="0" lvl="0" indent="-342900" algn="l" rtl="0">
              <a:lnSpc>
                <a:spcPct val="115000"/>
              </a:lnSpc>
              <a:spcBef>
                <a:spcPts val="1600"/>
              </a:spcBef>
              <a:spcAft>
                <a:spcPts val="0"/>
              </a:spcAft>
              <a:buClr>
                <a:schemeClr val="lt2"/>
              </a:buClr>
              <a:buSzPts val="1800"/>
              <a:buFont typeface="Source Sans Pro"/>
              <a:buChar char="●"/>
            </a:pPr>
            <a:r>
              <a:rPr lang="en-US" sz="2600" b="0" i="0" u="none" strike="noStrike" cap="none">
                <a:solidFill>
                  <a:schemeClr val="dk1"/>
                </a:solidFill>
                <a:latin typeface="Garamond"/>
                <a:ea typeface="Garamond"/>
                <a:cs typeface="Garamond"/>
                <a:sym typeface="Garamond"/>
              </a:rPr>
              <a:t>How are people learning about inclusive higher education? </a:t>
            </a:r>
            <a:endParaRPr sz="2600" b="0" i="0" u="none" strike="noStrike" cap="none">
              <a:solidFill>
                <a:schemeClr val="lt2"/>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5"/>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5"/>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5"/>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5"/>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5"/>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5"/>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508" name="Google Shape;508;p25"/>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9" name="Google Shape;509;p25"/>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0" name="Google Shape;510;p25"/>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511" name="Google Shape;511;p25"/>
          <p:cNvSpPr txBox="1"/>
          <p:nvPr/>
        </p:nvSpPr>
        <p:spPr>
          <a:xfrm>
            <a:off x="954239" y="4788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512" name="Google Shape;512;p25"/>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txBox="1">
            <a:spLocks noGrp="1"/>
          </p:cNvSpPr>
          <p:nvPr>
            <p:ph type="body" idx="1"/>
          </p:nvPr>
        </p:nvSpPr>
        <p:spPr>
          <a:xfrm>
            <a:off x="311700" y="1536625"/>
            <a:ext cx="8520600" cy="4514527"/>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Expansion: geographic and type</a:t>
            </a:r>
            <a:endParaRPr dirty="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Increased college prep and readiness in K-12</a:t>
            </a:r>
            <a:endParaRPr dirty="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Vocation: employer training, engagement</a:t>
            </a:r>
            <a:endParaRPr dirty="0">
              <a:solidFill>
                <a:srgbClr val="000000"/>
              </a:solidFill>
              <a:latin typeface="Garamond"/>
              <a:ea typeface="Garamond"/>
              <a:cs typeface="Garamond"/>
              <a:sym typeface="Garamond"/>
            </a:endParaRPr>
          </a:p>
          <a:p>
            <a:pPr marL="457200" lvl="0" indent="-342900" algn="l" rtl="0">
              <a:spcBef>
                <a:spcPts val="0"/>
              </a:spcBef>
              <a:spcAft>
                <a:spcPts val="0"/>
              </a:spcAft>
              <a:buSzPts val="1800"/>
              <a:buFont typeface="Garamond"/>
              <a:buChar char="●"/>
            </a:pPr>
            <a:r>
              <a:rPr lang="en-US" dirty="0">
                <a:latin typeface="Garamond"/>
                <a:ea typeface="Garamond"/>
                <a:cs typeface="Garamond"/>
                <a:sym typeface="Garamond"/>
              </a:rPr>
              <a:t>Medicaid waiver supports (funding)</a:t>
            </a:r>
            <a:endParaRPr dirty="0">
              <a:latin typeface="Garamond"/>
              <a:ea typeface="Garamond"/>
              <a:cs typeface="Garamond"/>
              <a:sym typeface="Garamond"/>
            </a:endParaRPr>
          </a:p>
          <a:p>
            <a:pPr marL="457200" lvl="0" indent="-342900" algn="l" rtl="0">
              <a:spcBef>
                <a:spcPts val="0"/>
              </a:spcBef>
              <a:spcAft>
                <a:spcPts val="0"/>
              </a:spcAft>
              <a:buSzPts val="1800"/>
              <a:buFont typeface="Garamond"/>
              <a:buChar char="●"/>
            </a:pPr>
            <a:r>
              <a:rPr lang="en-US" dirty="0">
                <a:latin typeface="Garamond"/>
                <a:ea typeface="Garamond"/>
                <a:cs typeface="Garamond"/>
                <a:sym typeface="Garamond"/>
              </a:rPr>
              <a:t>Student outcomes - long term</a:t>
            </a:r>
            <a:endParaRPr dirty="0">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Regional consortium</a:t>
            </a:r>
            <a:endParaRPr dirty="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Permanent Legislation</a:t>
            </a:r>
            <a:endParaRPr dirty="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Scholarship Programs</a:t>
            </a:r>
            <a:endParaRPr dirty="0">
              <a:solidFill>
                <a:srgbClr val="000000"/>
              </a:solidFill>
              <a:latin typeface="Garamond"/>
              <a:ea typeface="Garamond"/>
              <a:cs typeface="Garamond"/>
              <a:sym typeface="Garamond"/>
            </a:endParaRP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IHE Credit Transfer</a:t>
            </a:r>
          </a:p>
          <a:p>
            <a:pPr marL="457200" lvl="0" indent="-342900" algn="l" rtl="0">
              <a:spcBef>
                <a:spcPts val="0"/>
              </a:spcBef>
              <a:spcAft>
                <a:spcPts val="0"/>
              </a:spcAft>
              <a:buClr>
                <a:srgbClr val="000000"/>
              </a:buClr>
              <a:buSzPts val="1800"/>
              <a:buFont typeface="Garamond"/>
              <a:buChar char="●"/>
            </a:pPr>
            <a:r>
              <a:rPr lang="en-US" dirty="0">
                <a:solidFill>
                  <a:srgbClr val="000000"/>
                </a:solidFill>
                <a:latin typeface="Garamond"/>
                <a:ea typeface="Garamond"/>
                <a:cs typeface="Garamond"/>
                <a:sym typeface="Garamond"/>
              </a:rPr>
              <a:t>IN! long-term financial sustainability </a:t>
            </a:r>
            <a:endParaRPr dirty="0">
              <a:solidFill>
                <a:srgbClr val="000000"/>
              </a:solidFill>
              <a:latin typeface="Garamond"/>
              <a:ea typeface="Garamond"/>
              <a:cs typeface="Garamond"/>
              <a:sym typeface="Garamond"/>
            </a:endParaRPr>
          </a:p>
          <a:p>
            <a:pPr marL="0" lvl="0" indent="0" algn="l" rtl="0">
              <a:spcBef>
                <a:spcPts val="0"/>
              </a:spcBef>
              <a:spcAft>
                <a:spcPts val="0"/>
              </a:spcAft>
              <a:buClr>
                <a:schemeClr val="dk1"/>
              </a:buClr>
              <a:buSzPts val="1800"/>
              <a:buNone/>
            </a:pPr>
            <a:endParaRPr dirty="0">
              <a:solidFill>
                <a:srgbClr val="000000"/>
              </a:solidFill>
              <a:latin typeface="Garamond"/>
              <a:ea typeface="Garamond"/>
              <a:cs typeface="Garamond"/>
              <a:sym typeface="Garamond"/>
            </a:endParaRPr>
          </a:p>
          <a:p>
            <a:pPr marL="0" lvl="0" indent="0" algn="l" rtl="0">
              <a:spcBef>
                <a:spcPts val="0"/>
              </a:spcBef>
              <a:spcAft>
                <a:spcPts val="0"/>
              </a:spcAft>
              <a:buClr>
                <a:schemeClr val="dk1"/>
              </a:buClr>
              <a:buSzPts val="1800"/>
              <a:buNone/>
            </a:pPr>
            <a:endParaRPr dirty="0">
              <a:solidFill>
                <a:schemeClr val="lt2"/>
              </a:solidFill>
              <a:latin typeface="Garamond"/>
              <a:ea typeface="Garamond"/>
              <a:cs typeface="Garamond"/>
              <a:sym typeface="Garamond"/>
            </a:endParaRPr>
          </a:p>
        </p:txBody>
      </p:sp>
      <p:sp>
        <p:nvSpPr>
          <p:cNvPr id="514" name="Google Shape;514;p25"/>
          <p:cNvSpPr txBox="1">
            <a:spLocks noGrp="1"/>
          </p:cNvSpPr>
          <p:nvPr>
            <p:ph type="title"/>
          </p:nvPr>
        </p:nvSpPr>
        <p:spPr>
          <a:xfrm>
            <a:off x="311700" y="637317"/>
            <a:ext cx="8520600" cy="831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What’s Next for IN!?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6"/>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6"/>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6"/>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6"/>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6"/>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6"/>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525" name="Google Shape;525;p26"/>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6" name="Google Shape;526;p26"/>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6"/>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528" name="Google Shape;528;p26"/>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529" name="Google Shape;529;p26"/>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0" name="Google Shape;530;p26"/>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Discussion</a:t>
            </a:r>
            <a:endParaRPr/>
          </a:p>
        </p:txBody>
      </p:sp>
      <p:sp>
        <p:nvSpPr>
          <p:cNvPr id="531" name="Google Shape;531;p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532" name="Google Shape;532;p26"/>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chemeClr val="lt2"/>
              </a:buClr>
              <a:buSzPts val="1800"/>
              <a:buFont typeface="Source Sans Pro"/>
              <a:buChar char="●"/>
            </a:pPr>
            <a:r>
              <a:rPr lang="en-US" sz="2800" b="0" i="0" u="none" strike="noStrike" cap="none" dirty="0">
                <a:solidFill>
                  <a:srgbClr val="000000"/>
                </a:solidFill>
                <a:latin typeface="Garamond"/>
                <a:ea typeface="Garamond"/>
                <a:cs typeface="Garamond"/>
                <a:sym typeface="Garamond"/>
              </a:rPr>
              <a:t>What challenge do you face in your state?</a:t>
            </a:r>
            <a:endParaRPr sz="2800" dirty="0"/>
          </a:p>
          <a:p>
            <a:pPr marL="342900" marR="0" lvl="0" indent="-228600" algn="l" rtl="0">
              <a:lnSpc>
                <a:spcPct val="115000"/>
              </a:lnSpc>
              <a:spcBef>
                <a:spcPts val="600"/>
              </a:spcBef>
              <a:spcAft>
                <a:spcPts val="0"/>
              </a:spcAft>
              <a:buClr>
                <a:schemeClr val="lt2"/>
              </a:buClr>
              <a:buSzPts val="1800"/>
              <a:buFont typeface="Source Sans Pro"/>
              <a:buNone/>
            </a:pPr>
            <a:endParaRPr sz="2800" b="0" i="0" u="none" strike="noStrike" cap="none" dirty="0">
              <a:solidFill>
                <a:srgbClr val="000000"/>
              </a:solidFill>
              <a:latin typeface="Garamond"/>
              <a:ea typeface="Garamond"/>
              <a:cs typeface="Garamond"/>
              <a:sym typeface="Garamond"/>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800" b="0" i="0" u="none" strike="noStrike" cap="none" dirty="0">
                <a:solidFill>
                  <a:srgbClr val="000000"/>
                </a:solidFill>
                <a:latin typeface="Garamond"/>
                <a:ea typeface="Garamond"/>
                <a:cs typeface="Garamond"/>
                <a:sym typeface="Garamond"/>
              </a:rPr>
              <a:t>What fears do you have that we can help address? </a:t>
            </a:r>
            <a:endParaRPr sz="2800" dirty="0"/>
          </a:p>
          <a:p>
            <a:pPr marL="0" marR="0" lvl="0" indent="0" algn="l" rtl="0">
              <a:lnSpc>
                <a:spcPct val="115000"/>
              </a:lnSpc>
              <a:spcBef>
                <a:spcPts val="600"/>
              </a:spcBef>
              <a:spcAft>
                <a:spcPts val="0"/>
              </a:spcAft>
              <a:buClr>
                <a:schemeClr val="lt2"/>
              </a:buClr>
              <a:buSzPts val="1800"/>
              <a:buFont typeface="Source Sans Pro"/>
              <a:buNone/>
            </a:pPr>
            <a:endParaRPr sz="26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6"/>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6"/>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6"/>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6"/>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6"/>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6"/>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525" name="Google Shape;525;p26"/>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6" name="Google Shape;526;p26"/>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6"/>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528" name="Google Shape;528;p26"/>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529" name="Google Shape;529;p26"/>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0" name="Google Shape;530;p26"/>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dirty="0">
                <a:solidFill>
                  <a:srgbClr val="009688"/>
                </a:solidFill>
                <a:latin typeface="Garamond"/>
                <a:ea typeface="Garamond"/>
                <a:cs typeface="Garamond"/>
                <a:sym typeface="Garamond"/>
              </a:rPr>
              <a:t>Contact Information</a:t>
            </a:r>
            <a:endParaRPr dirty="0"/>
          </a:p>
        </p:txBody>
      </p:sp>
      <p:sp>
        <p:nvSpPr>
          <p:cNvPr id="531" name="Google Shape;531;p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532" name="Google Shape;532;p26"/>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R="0" lvl="0" algn="l" rtl="0">
              <a:lnSpc>
                <a:spcPct val="115000"/>
              </a:lnSpc>
              <a:spcBef>
                <a:spcPts val="0"/>
              </a:spcBef>
              <a:spcAft>
                <a:spcPts val="0"/>
              </a:spcAft>
              <a:buClr>
                <a:schemeClr val="lt2"/>
              </a:buClr>
              <a:buSzPts val="1800"/>
            </a:pPr>
            <a:r>
              <a:rPr lang="en-US" sz="2800" b="0" i="0" u="none" strike="noStrike" cap="none" dirty="0">
                <a:solidFill>
                  <a:srgbClr val="000000"/>
                </a:solidFill>
                <a:latin typeface="Garamond"/>
                <a:ea typeface="Garamond"/>
                <a:cs typeface="Garamond"/>
                <a:sym typeface="Garamond"/>
              </a:rPr>
              <a:t>Tracy Murphy</a:t>
            </a:r>
          </a:p>
          <a:p>
            <a:pPr marR="0" lvl="0" algn="l" rtl="0">
              <a:lnSpc>
                <a:spcPct val="115000"/>
              </a:lnSpc>
              <a:spcBef>
                <a:spcPts val="0"/>
              </a:spcBef>
              <a:spcAft>
                <a:spcPts val="0"/>
              </a:spcAft>
              <a:buClr>
                <a:schemeClr val="lt2"/>
              </a:buClr>
              <a:buSzPts val="1800"/>
            </a:pPr>
            <a:r>
              <a:rPr lang="en-US" sz="2800" dirty="0">
                <a:latin typeface="Garamond"/>
                <a:sym typeface="Garamond"/>
              </a:rPr>
              <a:t>Executive Director</a:t>
            </a:r>
          </a:p>
          <a:p>
            <a:pPr marR="0" lvl="0" algn="l" rtl="0">
              <a:lnSpc>
                <a:spcPct val="115000"/>
              </a:lnSpc>
              <a:spcBef>
                <a:spcPts val="0"/>
              </a:spcBef>
              <a:spcAft>
                <a:spcPts val="0"/>
              </a:spcAft>
              <a:buClr>
                <a:schemeClr val="lt2"/>
              </a:buClr>
              <a:buSzPts val="1800"/>
            </a:pPr>
            <a:r>
              <a:rPr lang="en-US" sz="2800" dirty="0">
                <a:latin typeface="Garamond"/>
                <a:sym typeface="Garamond"/>
                <a:hlinkClick r:id="rId4"/>
              </a:rPr>
              <a:t>tracy@inclusivehighered.org</a:t>
            </a:r>
            <a:r>
              <a:rPr lang="en-US" sz="2800" dirty="0">
                <a:latin typeface="Garamond"/>
                <a:sym typeface="Garamond"/>
              </a:rPr>
              <a:t> </a:t>
            </a:r>
          </a:p>
          <a:p>
            <a:pPr marR="0" lvl="0" algn="l" rtl="0">
              <a:lnSpc>
                <a:spcPct val="115000"/>
              </a:lnSpc>
              <a:spcBef>
                <a:spcPts val="0"/>
              </a:spcBef>
              <a:spcAft>
                <a:spcPts val="0"/>
              </a:spcAft>
              <a:buClr>
                <a:schemeClr val="lt2"/>
              </a:buClr>
              <a:buSzPts val="1800"/>
            </a:pPr>
            <a:r>
              <a:rPr lang="en-US" sz="2800" dirty="0">
                <a:latin typeface="Garamond"/>
                <a:sym typeface="Garamond"/>
              </a:rPr>
              <a:t>720-629-0196</a:t>
            </a:r>
          </a:p>
          <a:p>
            <a:pPr marR="0" lvl="0" algn="l" rtl="0">
              <a:lnSpc>
                <a:spcPct val="115000"/>
              </a:lnSpc>
              <a:spcBef>
                <a:spcPts val="0"/>
              </a:spcBef>
              <a:spcAft>
                <a:spcPts val="0"/>
              </a:spcAft>
              <a:buClr>
                <a:schemeClr val="lt2"/>
              </a:buClr>
              <a:buSzPts val="1800"/>
            </a:pPr>
            <a:endParaRPr lang="en-US" sz="2800" dirty="0">
              <a:latin typeface="Garamond"/>
              <a:sym typeface="Garamond"/>
            </a:endParaRPr>
          </a:p>
          <a:p>
            <a:pPr marR="0" lvl="0" algn="l" rtl="0">
              <a:lnSpc>
                <a:spcPct val="115000"/>
              </a:lnSpc>
              <a:spcBef>
                <a:spcPts val="0"/>
              </a:spcBef>
              <a:spcAft>
                <a:spcPts val="0"/>
              </a:spcAft>
              <a:buClr>
                <a:schemeClr val="lt2"/>
              </a:buClr>
              <a:buSzPts val="1800"/>
            </a:pPr>
            <a:r>
              <a:rPr lang="en-US" sz="2800" dirty="0">
                <a:latin typeface="Garamond"/>
                <a:sym typeface="Garamond"/>
              </a:rPr>
              <a:t>Shelby Bates</a:t>
            </a:r>
          </a:p>
          <a:p>
            <a:pPr marR="0" lvl="0" algn="l" rtl="0">
              <a:lnSpc>
                <a:spcPct val="115000"/>
              </a:lnSpc>
              <a:spcBef>
                <a:spcPts val="0"/>
              </a:spcBef>
              <a:spcAft>
                <a:spcPts val="0"/>
              </a:spcAft>
              <a:buClr>
                <a:schemeClr val="lt2"/>
              </a:buClr>
              <a:buSzPts val="1800"/>
            </a:pPr>
            <a:r>
              <a:rPr lang="en-US" sz="2800" dirty="0">
                <a:latin typeface="Garamond"/>
                <a:sym typeface="Garamond"/>
              </a:rPr>
              <a:t>Education and Outreach Program Coordinator</a:t>
            </a:r>
          </a:p>
          <a:p>
            <a:pPr marR="0" lvl="0" algn="l" rtl="0">
              <a:lnSpc>
                <a:spcPct val="115000"/>
              </a:lnSpc>
              <a:spcBef>
                <a:spcPts val="0"/>
              </a:spcBef>
              <a:spcAft>
                <a:spcPts val="0"/>
              </a:spcAft>
              <a:buClr>
                <a:schemeClr val="lt2"/>
              </a:buClr>
              <a:buSzPts val="1800"/>
            </a:pPr>
            <a:r>
              <a:rPr lang="en-US" sz="2800" dirty="0">
                <a:latin typeface="Garamond"/>
                <a:sym typeface="Garamond"/>
                <a:hlinkClick r:id="rId5"/>
              </a:rPr>
              <a:t>shelbyb@inclusivehighered.org</a:t>
            </a:r>
            <a:endParaRPr lang="en-US" sz="2800" dirty="0">
              <a:latin typeface="Garamond"/>
              <a:sym typeface="Garamond"/>
            </a:endParaRPr>
          </a:p>
          <a:p>
            <a:pPr marR="0" lvl="0" algn="l" rtl="0">
              <a:lnSpc>
                <a:spcPct val="115000"/>
              </a:lnSpc>
              <a:spcBef>
                <a:spcPts val="0"/>
              </a:spcBef>
              <a:spcAft>
                <a:spcPts val="0"/>
              </a:spcAft>
              <a:buClr>
                <a:schemeClr val="lt2"/>
              </a:buClr>
              <a:buSzPts val="1800"/>
            </a:pPr>
            <a:r>
              <a:rPr lang="en-US" sz="2800" dirty="0">
                <a:latin typeface="Garamond"/>
                <a:sym typeface="Garamond"/>
              </a:rPr>
              <a:t>720-580-1277 </a:t>
            </a:r>
            <a:endParaRPr sz="2800" dirty="0"/>
          </a:p>
          <a:p>
            <a:pPr marL="0" marR="0" lvl="0" indent="0" algn="l" rtl="0">
              <a:lnSpc>
                <a:spcPct val="115000"/>
              </a:lnSpc>
              <a:spcBef>
                <a:spcPts val="600"/>
              </a:spcBef>
              <a:spcAft>
                <a:spcPts val="0"/>
              </a:spcAft>
              <a:buClr>
                <a:schemeClr val="lt2"/>
              </a:buClr>
              <a:buSzPts val="1800"/>
              <a:buFont typeface="Source Sans Pro"/>
              <a:buNone/>
            </a:pPr>
            <a:endParaRPr sz="26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extLst>
      <p:ext uri="{BB962C8B-B14F-4D97-AF65-F5344CB8AC3E}">
        <p14:creationId xmlns:p14="http://schemas.microsoft.com/office/powerpoint/2010/main" val="150935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0" y="0"/>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134" name="Google Shape;134;p3"/>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5" name="Google Shape;135;p3"/>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6" name="Google Shape;136;p3"/>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138" name="Google Shape;138;p3"/>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0" name="Google Shape;140;p3"/>
          <p:cNvPicPr preferRelativeResize="0"/>
          <p:nvPr/>
        </p:nvPicPr>
        <p:blipFill>
          <a:blip r:embed="rId4">
            <a:alphaModFix/>
          </a:blip>
          <a:stretch>
            <a:fillRect/>
          </a:stretch>
        </p:blipFill>
        <p:spPr>
          <a:xfrm>
            <a:off x="538163" y="1171575"/>
            <a:ext cx="8067675" cy="4514850"/>
          </a:xfrm>
          <a:prstGeom prst="rect">
            <a:avLst/>
          </a:prstGeom>
          <a:noFill/>
          <a:ln>
            <a:noFill/>
          </a:ln>
        </p:spPr>
      </p:pic>
      <p:sp>
        <p:nvSpPr>
          <p:cNvPr id="15" name="Google Shape;139;p3">
            <a:extLst>
              <a:ext uri="{FF2B5EF4-FFF2-40B4-BE49-F238E27FC236}">
                <a16:creationId xmlns:a16="http://schemas.microsoft.com/office/drawing/2014/main" id="{5CFFFE7B-6073-5B45-BC5B-96CCD6CC498A}"/>
              </a:ext>
            </a:extLst>
          </p:cNvPr>
          <p:cNvSpPr txBox="1">
            <a:spLocks/>
          </p:cNvSpPr>
          <p:nvPr/>
        </p:nvSpPr>
        <p:spPr>
          <a:xfrm>
            <a:off x="497309" y="383950"/>
            <a:ext cx="8520600" cy="8313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9pPr>
          </a:lstStyle>
          <a:p>
            <a:pPr>
              <a:buClr>
                <a:srgbClr val="009688"/>
              </a:buClr>
              <a:buFont typeface="Garamond"/>
              <a:buNone/>
            </a:pPr>
            <a:r>
              <a:rPr lang="en-US" sz="3600" b="1" dirty="0">
                <a:solidFill>
                  <a:srgbClr val="009688"/>
                </a:solidFill>
                <a:latin typeface="Garamond"/>
                <a:ea typeface="Garamond"/>
                <a:cs typeface="Garamond"/>
                <a:sym typeface="Garamond"/>
              </a:rPr>
              <a:t>What is IN!?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659edc2f5a_0_35"/>
          <p:cNvPicPr preferRelativeResize="0"/>
          <p:nvPr/>
        </p:nvPicPr>
        <p:blipFill rotWithShape="1">
          <a:blip r:embed="rId3">
            <a:alphaModFix/>
          </a:blip>
          <a:srcRect t="14097" r="43130" b="24947"/>
          <a:stretch/>
        </p:blipFill>
        <p:spPr>
          <a:xfrm>
            <a:off x="125625" y="1192696"/>
            <a:ext cx="4973149" cy="3687417"/>
          </a:xfrm>
          <a:prstGeom prst="rect">
            <a:avLst/>
          </a:prstGeom>
          <a:noFill/>
          <a:ln>
            <a:noFill/>
          </a:ln>
        </p:spPr>
      </p:pic>
      <p:sp>
        <p:nvSpPr>
          <p:cNvPr id="3" name="Google Shape;130;p3">
            <a:extLst>
              <a:ext uri="{FF2B5EF4-FFF2-40B4-BE49-F238E27FC236}">
                <a16:creationId xmlns:a16="http://schemas.microsoft.com/office/drawing/2014/main" id="{24874DEB-B148-3448-BC01-0F69A2CD352F}"/>
              </a:ext>
            </a:extLst>
          </p:cNvPr>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31;p3">
            <a:extLst>
              <a:ext uri="{FF2B5EF4-FFF2-40B4-BE49-F238E27FC236}">
                <a16:creationId xmlns:a16="http://schemas.microsoft.com/office/drawing/2014/main" id="{D4CEF515-EE55-A847-BE48-01DC581C49AA}"/>
              </a:ext>
            </a:extLst>
          </p:cNvPr>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28;p3">
            <a:extLst>
              <a:ext uri="{FF2B5EF4-FFF2-40B4-BE49-F238E27FC236}">
                <a16:creationId xmlns:a16="http://schemas.microsoft.com/office/drawing/2014/main" id="{F29495CB-639E-5649-9F55-04DB20970023}"/>
              </a:ext>
            </a:extLst>
          </p:cNvPr>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32;p3">
            <a:extLst>
              <a:ext uri="{FF2B5EF4-FFF2-40B4-BE49-F238E27FC236}">
                <a16:creationId xmlns:a16="http://schemas.microsoft.com/office/drawing/2014/main" id="{A70A978B-1D1B-444E-A6E1-0FDA2B6BD6C3}"/>
              </a:ext>
            </a:extLst>
          </p:cNvPr>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7AC8537-B442-E942-9C16-F7BC3B6D1C2B}"/>
              </a:ext>
            </a:extLst>
          </p:cNvPr>
          <p:cNvSpPr txBox="1"/>
          <p:nvPr/>
        </p:nvSpPr>
        <p:spPr>
          <a:xfrm>
            <a:off x="125625" y="5186968"/>
            <a:ext cx="4843940" cy="877163"/>
          </a:xfrm>
          <a:prstGeom prst="rect">
            <a:avLst/>
          </a:prstGeom>
          <a:solidFill>
            <a:schemeClr val="bg1">
              <a:lumMod val="85000"/>
            </a:schemeClr>
          </a:solidFill>
        </p:spPr>
        <p:txBody>
          <a:bodyPr wrap="square" rtlCol="0">
            <a:spAutoFit/>
          </a:bodyPr>
          <a:lstStyle/>
          <a:p>
            <a:r>
              <a:rPr lang="en-US" sz="1700" dirty="0">
                <a:latin typeface="Garamond" panose="02020404030301010803" pitchFamily="18" charset="0"/>
              </a:rPr>
              <a:t>“ I see a group of young women and men who feel a sense of belonging who otherwise would not have had the opportunity to belong.” -Parent </a:t>
            </a:r>
          </a:p>
        </p:txBody>
      </p:sp>
      <p:sp>
        <p:nvSpPr>
          <p:cNvPr id="9" name="Google Shape;139;p3">
            <a:extLst>
              <a:ext uri="{FF2B5EF4-FFF2-40B4-BE49-F238E27FC236}">
                <a16:creationId xmlns:a16="http://schemas.microsoft.com/office/drawing/2014/main" id="{4416BF4D-730C-E240-9677-9C0BEE12E294}"/>
              </a:ext>
            </a:extLst>
          </p:cNvPr>
          <p:cNvSpPr txBox="1">
            <a:spLocks/>
          </p:cNvSpPr>
          <p:nvPr/>
        </p:nvSpPr>
        <p:spPr>
          <a:xfrm>
            <a:off x="497309" y="383950"/>
            <a:ext cx="8520600" cy="8313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9pPr>
          </a:lstStyle>
          <a:p>
            <a:pPr>
              <a:buClr>
                <a:srgbClr val="009688"/>
              </a:buClr>
              <a:buFont typeface="Garamond"/>
              <a:buNone/>
            </a:pPr>
            <a:r>
              <a:rPr lang="en-US" sz="3600" b="1" dirty="0">
                <a:solidFill>
                  <a:srgbClr val="009688"/>
                </a:solidFill>
                <a:latin typeface="Garamond"/>
                <a:ea typeface="Garamond"/>
                <a:cs typeface="Garamond"/>
                <a:sym typeface="Garamond"/>
              </a:rPr>
              <a:t>What does IHE look like?  </a:t>
            </a:r>
            <a:endParaRPr lang="en-US" dirty="0"/>
          </a:p>
        </p:txBody>
      </p:sp>
      <p:sp>
        <p:nvSpPr>
          <p:cNvPr id="10" name="TextBox 9">
            <a:extLst>
              <a:ext uri="{FF2B5EF4-FFF2-40B4-BE49-F238E27FC236}">
                <a16:creationId xmlns:a16="http://schemas.microsoft.com/office/drawing/2014/main" id="{7098AEF2-9CBA-2244-B720-1FD8485B9E0F}"/>
              </a:ext>
            </a:extLst>
          </p:cNvPr>
          <p:cNvSpPr txBox="1"/>
          <p:nvPr/>
        </p:nvSpPr>
        <p:spPr>
          <a:xfrm>
            <a:off x="5198166" y="1192696"/>
            <a:ext cx="3945834" cy="5324535"/>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Garamond" panose="02020404030301010803" pitchFamily="18" charset="0"/>
              </a:rPr>
              <a:t>Applicants are fully matriculated students. ACT/SAT is not required for admission. </a:t>
            </a:r>
          </a:p>
          <a:p>
            <a:pPr marL="285750" indent="-285750">
              <a:buFont typeface="Arial" panose="020B0604020202020204" pitchFamily="34" charset="0"/>
              <a:buChar char="•"/>
            </a:pPr>
            <a:r>
              <a:rPr lang="en-US" sz="1700" dirty="0">
                <a:latin typeface="Garamond" panose="02020404030301010803" pitchFamily="18" charset="0"/>
              </a:rPr>
              <a:t>Students pay tuition. Grants, scholarships, and financial aid are available.</a:t>
            </a:r>
          </a:p>
          <a:p>
            <a:pPr marL="285750" indent="-285750">
              <a:buFont typeface="Arial" panose="020B0604020202020204" pitchFamily="34" charset="0"/>
              <a:buChar char="•"/>
            </a:pPr>
            <a:r>
              <a:rPr lang="en-US" sz="1700" dirty="0">
                <a:latin typeface="Garamond" panose="02020404030301010803" pitchFamily="18" charset="0"/>
              </a:rPr>
              <a:t>Students take 2-3 courses in their area of study along with a college and career course designed for IHE students. </a:t>
            </a:r>
          </a:p>
          <a:p>
            <a:pPr marL="285750" indent="-285750">
              <a:buFont typeface="Arial" panose="020B0604020202020204" pitchFamily="34" charset="0"/>
              <a:buChar char="•"/>
            </a:pPr>
            <a:r>
              <a:rPr lang="en-US" sz="1700" dirty="0">
                <a:latin typeface="Garamond" panose="02020404030301010803" pitchFamily="18" charset="0"/>
              </a:rPr>
              <a:t>Course study is individualized. Students receive accommodations and modifications.</a:t>
            </a:r>
          </a:p>
          <a:p>
            <a:pPr marL="285750" indent="-285750">
              <a:buFont typeface="Arial" panose="020B0604020202020204" pitchFamily="34" charset="0"/>
              <a:buChar char="•"/>
            </a:pPr>
            <a:r>
              <a:rPr lang="en-US" sz="1700" dirty="0">
                <a:latin typeface="Garamond" panose="02020404030301010803" pitchFamily="18" charset="0"/>
              </a:rPr>
              <a:t>Students receive grades/transcripts, however courses are non-degree credit bearing (transferrable within IHE programs) </a:t>
            </a:r>
          </a:p>
          <a:p>
            <a:pPr marL="285750" indent="-285750">
              <a:buFont typeface="Arial" panose="020B0604020202020204" pitchFamily="34" charset="0"/>
              <a:buChar char="•"/>
            </a:pPr>
            <a:r>
              <a:rPr lang="en-US" sz="1700" dirty="0">
                <a:latin typeface="Garamond" panose="02020404030301010803" pitchFamily="18" charset="0"/>
              </a:rPr>
              <a:t>Students live inclusively on campus.</a:t>
            </a:r>
          </a:p>
          <a:p>
            <a:pPr marL="285750" indent="-285750">
              <a:buFont typeface="Arial" panose="020B0604020202020204" pitchFamily="34" charset="0"/>
              <a:buChar char="•"/>
            </a:pPr>
            <a:r>
              <a:rPr lang="en-US" sz="1700" dirty="0">
                <a:latin typeface="Garamond" panose="02020404030301010803" pitchFamily="18" charset="0"/>
              </a:rPr>
              <a:t>Students receive certificate of higher education with emphasis in their chosen field of study (36-72 credit hours.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5" name="Google Shape;155;g659edc2f5a_0_20"/>
          <p:cNvPicPr preferRelativeResize="0"/>
          <p:nvPr/>
        </p:nvPicPr>
        <p:blipFill rotWithShape="1">
          <a:blip r:embed="rId3">
            <a:alphaModFix/>
          </a:blip>
          <a:srcRect/>
          <a:stretch/>
        </p:blipFill>
        <p:spPr>
          <a:xfrm>
            <a:off x="6483964" y="5538993"/>
            <a:ext cx="2507170" cy="1147495"/>
          </a:xfrm>
          <a:prstGeom prst="rect">
            <a:avLst/>
          </a:prstGeom>
          <a:noFill/>
          <a:ln>
            <a:noFill/>
          </a:ln>
        </p:spPr>
      </p:pic>
      <p:sp>
        <p:nvSpPr>
          <p:cNvPr id="2" name="TextBox 1">
            <a:extLst>
              <a:ext uri="{FF2B5EF4-FFF2-40B4-BE49-F238E27FC236}">
                <a16:creationId xmlns:a16="http://schemas.microsoft.com/office/drawing/2014/main" id="{3895FB70-765E-5E41-8381-7BE1BFB52A24}"/>
              </a:ext>
            </a:extLst>
          </p:cNvPr>
          <p:cNvSpPr txBox="1"/>
          <p:nvPr/>
        </p:nvSpPr>
        <p:spPr>
          <a:xfrm>
            <a:off x="6000750" y="1215366"/>
            <a:ext cx="3143250" cy="3539430"/>
          </a:xfrm>
          <a:prstGeom prst="rect">
            <a:avLst/>
          </a:prstGeom>
          <a:noFill/>
        </p:spPr>
        <p:txBody>
          <a:bodyPr wrap="square" rtlCol="0">
            <a:spAutoFit/>
          </a:bodyPr>
          <a:lstStyle/>
          <a:p>
            <a:r>
              <a:rPr lang="en-US" sz="1800" b="1" dirty="0">
                <a:latin typeface="Garamond" panose="02020404030301010803" pitchFamily="18" charset="0"/>
              </a:rPr>
              <a:t>What are students studying? </a:t>
            </a:r>
          </a:p>
          <a:p>
            <a:endParaRPr lang="en-US" dirty="0"/>
          </a:p>
          <a:p>
            <a:r>
              <a:rPr lang="en-US" sz="1600" dirty="0">
                <a:latin typeface="Garamond" panose="02020404030301010803" pitchFamily="18" charset="0"/>
              </a:rPr>
              <a:t>Advocacy</a:t>
            </a:r>
          </a:p>
          <a:p>
            <a:r>
              <a:rPr lang="en-US" sz="1600" dirty="0">
                <a:latin typeface="Garamond" panose="02020404030301010803" pitchFamily="18" charset="0"/>
              </a:rPr>
              <a:t>Brewing Studies</a:t>
            </a:r>
          </a:p>
          <a:p>
            <a:r>
              <a:rPr lang="en-US" sz="1600" dirty="0">
                <a:latin typeface="Garamond" panose="02020404030301010803" pitchFamily="18" charset="0"/>
              </a:rPr>
              <a:t>Business</a:t>
            </a:r>
          </a:p>
          <a:p>
            <a:r>
              <a:rPr lang="en-US" sz="1600" dirty="0">
                <a:latin typeface="Garamond" panose="02020404030301010803" pitchFamily="18" charset="0"/>
              </a:rPr>
              <a:t>Communications</a:t>
            </a:r>
          </a:p>
          <a:p>
            <a:r>
              <a:rPr lang="en-US" sz="1600" dirty="0">
                <a:latin typeface="Garamond" panose="02020404030301010803" pitchFamily="18" charset="0"/>
              </a:rPr>
              <a:t>Education</a:t>
            </a:r>
          </a:p>
          <a:p>
            <a:r>
              <a:rPr lang="en-US" sz="1600" dirty="0">
                <a:latin typeface="Garamond" panose="02020404030301010803" pitchFamily="18" charset="0"/>
              </a:rPr>
              <a:t>Human Services</a:t>
            </a:r>
          </a:p>
          <a:p>
            <a:r>
              <a:rPr lang="en-US" sz="1600" dirty="0">
                <a:latin typeface="Garamond" panose="02020404030301010803" pitchFamily="18" charset="0"/>
              </a:rPr>
              <a:t>Healthcare</a:t>
            </a:r>
          </a:p>
          <a:p>
            <a:r>
              <a:rPr lang="en-US" sz="1600" dirty="0">
                <a:latin typeface="Garamond" panose="02020404030301010803" pitchFamily="18" charset="0"/>
              </a:rPr>
              <a:t>Computer Coding </a:t>
            </a:r>
          </a:p>
          <a:p>
            <a:r>
              <a:rPr lang="en-US" sz="1600" dirty="0">
                <a:latin typeface="Garamond" panose="02020404030301010803" pitchFamily="18" charset="0"/>
              </a:rPr>
              <a:t>Government</a:t>
            </a:r>
          </a:p>
          <a:p>
            <a:r>
              <a:rPr lang="en-US" sz="1600" dirty="0">
                <a:latin typeface="Garamond" panose="02020404030301010803" pitchFamily="18" charset="0"/>
              </a:rPr>
              <a:t>Graphic Design</a:t>
            </a:r>
          </a:p>
          <a:p>
            <a:r>
              <a:rPr lang="en-US" sz="1600" dirty="0">
                <a:latin typeface="Garamond" panose="02020404030301010803" pitchFamily="18" charset="0"/>
              </a:rPr>
              <a:t>Library Science</a:t>
            </a:r>
          </a:p>
          <a:p>
            <a:r>
              <a:rPr lang="en-US" sz="1600" dirty="0">
                <a:latin typeface="Garamond" panose="02020404030301010803" pitchFamily="18" charset="0"/>
              </a:rPr>
              <a:t>Photojournalism </a:t>
            </a:r>
          </a:p>
        </p:txBody>
      </p:sp>
      <p:sp>
        <p:nvSpPr>
          <p:cNvPr id="7" name="Google Shape;139;p3">
            <a:extLst>
              <a:ext uri="{FF2B5EF4-FFF2-40B4-BE49-F238E27FC236}">
                <a16:creationId xmlns:a16="http://schemas.microsoft.com/office/drawing/2014/main" id="{8352D454-40F7-6547-AD5D-4214AC512041}"/>
              </a:ext>
            </a:extLst>
          </p:cNvPr>
          <p:cNvSpPr txBox="1">
            <a:spLocks/>
          </p:cNvSpPr>
          <p:nvPr/>
        </p:nvSpPr>
        <p:spPr>
          <a:xfrm>
            <a:off x="311700" y="322389"/>
            <a:ext cx="8520600" cy="8313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800" b="0" i="0" u="none" strike="noStrike" cap="none">
                <a:solidFill>
                  <a:srgbClr val="000000"/>
                </a:solidFill>
                <a:latin typeface="Arial"/>
                <a:ea typeface="Arial"/>
                <a:cs typeface="Arial"/>
                <a:sym typeface="Arial"/>
              </a:defRPr>
            </a:lvl9pPr>
          </a:lstStyle>
          <a:p>
            <a:pPr>
              <a:buClr>
                <a:srgbClr val="009688"/>
              </a:buClr>
              <a:buFont typeface="Garamond"/>
              <a:buNone/>
            </a:pPr>
            <a:r>
              <a:rPr lang="en-US" sz="3600" b="1" dirty="0">
                <a:solidFill>
                  <a:srgbClr val="009688"/>
                </a:solidFill>
                <a:latin typeface="Garamond"/>
                <a:ea typeface="Garamond"/>
                <a:cs typeface="Garamond"/>
                <a:sym typeface="Garamond"/>
              </a:rPr>
              <a:t>What is Happening in Colorado?</a:t>
            </a:r>
            <a:endParaRPr lang="en-US" dirty="0"/>
          </a:p>
        </p:txBody>
      </p:sp>
      <p:sp>
        <p:nvSpPr>
          <p:cNvPr id="11" name="Google Shape;130;p3">
            <a:extLst>
              <a:ext uri="{FF2B5EF4-FFF2-40B4-BE49-F238E27FC236}">
                <a16:creationId xmlns:a16="http://schemas.microsoft.com/office/drawing/2014/main" id="{A1E02D62-68F9-274D-B9E5-0703A8E48FCB}"/>
              </a:ext>
            </a:extLst>
          </p:cNvPr>
          <p:cNvSpPr/>
          <p:nvPr/>
        </p:nvSpPr>
        <p:spPr>
          <a:xfrm>
            <a:off x="0" y="0"/>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31;p3">
            <a:extLst>
              <a:ext uri="{FF2B5EF4-FFF2-40B4-BE49-F238E27FC236}">
                <a16:creationId xmlns:a16="http://schemas.microsoft.com/office/drawing/2014/main" id="{F1564A59-ADC3-164C-92D6-B2FEA96B9BE1}"/>
              </a:ext>
            </a:extLst>
          </p:cNvPr>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8;p3">
            <a:extLst>
              <a:ext uri="{FF2B5EF4-FFF2-40B4-BE49-F238E27FC236}">
                <a16:creationId xmlns:a16="http://schemas.microsoft.com/office/drawing/2014/main" id="{DD994D83-83C1-8A4F-AD62-1982D03C5C40}"/>
              </a:ext>
            </a:extLst>
          </p:cNvPr>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32;p3">
            <a:extLst>
              <a:ext uri="{FF2B5EF4-FFF2-40B4-BE49-F238E27FC236}">
                <a16:creationId xmlns:a16="http://schemas.microsoft.com/office/drawing/2014/main" id="{1CB40951-2652-2A4C-915C-1D065F7B22F8}"/>
              </a:ext>
            </a:extLst>
          </p:cNvPr>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E17E16FF-2AA8-CC40-8769-83C324B795D6}"/>
              </a:ext>
            </a:extLst>
          </p:cNvPr>
          <p:cNvSpPr/>
          <p:nvPr/>
        </p:nvSpPr>
        <p:spPr>
          <a:xfrm>
            <a:off x="1401097" y="1090386"/>
            <a:ext cx="4262284" cy="661792"/>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72 students at 3 colleges (UNC: 21, UCCS: 25, ACC: 26)</a:t>
            </a:r>
          </a:p>
          <a:p>
            <a:pPr algn="ctr"/>
            <a:r>
              <a:rPr lang="en-US" dirty="0">
                <a:solidFill>
                  <a:schemeClr val="tx1"/>
                </a:solidFill>
                <a:latin typeface="Garamond" panose="02020404030301010803" pitchFamily="18" charset="0"/>
              </a:rPr>
              <a:t>Students are from 11 counties and 3 states! </a:t>
            </a:r>
          </a:p>
        </p:txBody>
      </p:sp>
      <p:sp>
        <p:nvSpPr>
          <p:cNvPr id="16" name="Rectangle 15">
            <a:extLst>
              <a:ext uri="{FF2B5EF4-FFF2-40B4-BE49-F238E27FC236}">
                <a16:creationId xmlns:a16="http://schemas.microsoft.com/office/drawing/2014/main" id="{3E06A7CF-1E35-9C47-8956-DCC64B20B9B5}"/>
              </a:ext>
            </a:extLst>
          </p:cNvPr>
          <p:cNvSpPr/>
          <p:nvPr/>
        </p:nvSpPr>
        <p:spPr>
          <a:xfrm>
            <a:off x="1401097" y="1814623"/>
            <a:ext cx="4262284" cy="991097"/>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Students take 5-6 courses per year to earn certificates of Higher education with an emphasis in their area of study</a:t>
            </a:r>
          </a:p>
          <a:p>
            <a:pPr algn="ctr"/>
            <a:endParaRPr lang="en-US" dirty="0">
              <a:solidFill>
                <a:schemeClr val="tx1"/>
              </a:solidFill>
              <a:latin typeface="Garamond" panose="02020404030301010803" pitchFamily="18" charset="0"/>
            </a:endParaRPr>
          </a:p>
          <a:p>
            <a:pPr algn="ctr"/>
            <a:r>
              <a:rPr lang="en-US" dirty="0">
                <a:solidFill>
                  <a:schemeClr val="tx1"/>
                </a:solidFill>
                <a:latin typeface="Garamond" panose="02020404030301010803" pitchFamily="18" charset="0"/>
              </a:rPr>
              <a:t>Certificates are 36, 54, or 72 credit hours </a:t>
            </a:r>
          </a:p>
        </p:txBody>
      </p:sp>
      <p:sp>
        <p:nvSpPr>
          <p:cNvPr id="17" name="Rectangle 16">
            <a:extLst>
              <a:ext uri="{FF2B5EF4-FFF2-40B4-BE49-F238E27FC236}">
                <a16:creationId xmlns:a16="http://schemas.microsoft.com/office/drawing/2014/main" id="{5EC7808F-1CA2-4848-AF5A-B4B634EE1461}"/>
              </a:ext>
            </a:extLst>
          </p:cNvPr>
          <p:cNvSpPr/>
          <p:nvPr/>
        </p:nvSpPr>
        <p:spPr>
          <a:xfrm>
            <a:off x="1401097" y="2903462"/>
            <a:ext cx="4262284" cy="661792"/>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Students at UNC and UCCS live inclusively in the dorms or student apartments. </a:t>
            </a:r>
          </a:p>
        </p:txBody>
      </p:sp>
      <p:sp>
        <p:nvSpPr>
          <p:cNvPr id="18" name="Rectangle 17">
            <a:extLst>
              <a:ext uri="{FF2B5EF4-FFF2-40B4-BE49-F238E27FC236}">
                <a16:creationId xmlns:a16="http://schemas.microsoft.com/office/drawing/2014/main" id="{615BF778-F30A-5043-A0AA-DDB48608F29A}"/>
              </a:ext>
            </a:extLst>
          </p:cNvPr>
          <p:cNvSpPr/>
          <p:nvPr/>
        </p:nvSpPr>
        <p:spPr>
          <a:xfrm>
            <a:off x="1401097" y="3651389"/>
            <a:ext cx="4262284" cy="991097"/>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100% of college programs are open to students. Students participate on average in 4 activities per week including government, Greek like, student clubs, and athletics.  </a:t>
            </a:r>
          </a:p>
        </p:txBody>
      </p:sp>
      <p:sp>
        <p:nvSpPr>
          <p:cNvPr id="19" name="Rectangle 18">
            <a:extLst>
              <a:ext uri="{FF2B5EF4-FFF2-40B4-BE49-F238E27FC236}">
                <a16:creationId xmlns:a16="http://schemas.microsoft.com/office/drawing/2014/main" id="{61CF4033-36E9-3D46-919A-D68E4F01ECB1}"/>
              </a:ext>
            </a:extLst>
          </p:cNvPr>
          <p:cNvSpPr/>
          <p:nvPr/>
        </p:nvSpPr>
        <p:spPr>
          <a:xfrm>
            <a:off x="1401097" y="4723097"/>
            <a:ext cx="4262284" cy="1122909"/>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74% of students had paid employment last school year. Average hours work per week: 9.1</a:t>
            </a:r>
          </a:p>
          <a:p>
            <a:pPr algn="ctr"/>
            <a:endParaRPr lang="en-US" dirty="0">
              <a:solidFill>
                <a:schemeClr val="tx1"/>
              </a:solidFill>
              <a:latin typeface="Garamond" panose="02020404030301010803" pitchFamily="18" charset="0"/>
            </a:endParaRPr>
          </a:p>
          <a:p>
            <a:pPr algn="ctr"/>
            <a:r>
              <a:rPr lang="en-US" dirty="0">
                <a:solidFill>
                  <a:schemeClr val="tx1"/>
                </a:solidFill>
                <a:latin typeface="Garamond" panose="02020404030301010803" pitchFamily="18" charset="0"/>
              </a:rPr>
              <a:t>100% of students participate in career development with internships and career readiness education. </a:t>
            </a:r>
          </a:p>
        </p:txBody>
      </p:sp>
      <p:sp>
        <p:nvSpPr>
          <p:cNvPr id="20" name="Rectangle 19">
            <a:extLst>
              <a:ext uri="{FF2B5EF4-FFF2-40B4-BE49-F238E27FC236}">
                <a16:creationId xmlns:a16="http://schemas.microsoft.com/office/drawing/2014/main" id="{D5B980EF-937A-634F-88C0-EE4ADA939321}"/>
              </a:ext>
            </a:extLst>
          </p:cNvPr>
          <p:cNvSpPr/>
          <p:nvPr/>
        </p:nvSpPr>
        <p:spPr>
          <a:xfrm>
            <a:off x="1401097" y="5927600"/>
            <a:ext cx="4262284" cy="414206"/>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Programs are approved for financial aid. </a:t>
            </a:r>
          </a:p>
        </p:txBody>
      </p:sp>
      <p:sp>
        <p:nvSpPr>
          <p:cNvPr id="6" name="Rectangle 5">
            <a:extLst>
              <a:ext uri="{FF2B5EF4-FFF2-40B4-BE49-F238E27FC236}">
                <a16:creationId xmlns:a16="http://schemas.microsoft.com/office/drawing/2014/main" id="{915808BF-7238-CA49-8C54-C77DEAAECD1C}"/>
              </a:ext>
            </a:extLst>
          </p:cNvPr>
          <p:cNvSpPr/>
          <p:nvPr/>
        </p:nvSpPr>
        <p:spPr>
          <a:xfrm>
            <a:off x="103238" y="1181223"/>
            <a:ext cx="1194619" cy="503323"/>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ramond" panose="02020404030301010803" pitchFamily="18" charset="0"/>
              </a:rPr>
              <a:t>Enrollment</a:t>
            </a:r>
          </a:p>
        </p:txBody>
      </p:sp>
      <p:sp>
        <p:nvSpPr>
          <p:cNvPr id="22" name="Rectangle 21">
            <a:extLst>
              <a:ext uri="{FF2B5EF4-FFF2-40B4-BE49-F238E27FC236}">
                <a16:creationId xmlns:a16="http://schemas.microsoft.com/office/drawing/2014/main" id="{B7A83EAC-6D5B-FC4A-B6B9-6855D30A1D60}"/>
              </a:ext>
            </a:extLst>
          </p:cNvPr>
          <p:cNvSpPr/>
          <p:nvPr/>
        </p:nvSpPr>
        <p:spPr>
          <a:xfrm>
            <a:off x="103238" y="3021465"/>
            <a:ext cx="1194619" cy="419915"/>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ramond" panose="02020404030301010803" pitchFamily="18" charset="0"/>
              </a:rPr>
              <a:t>Living</a:t>
            </a:r>
          </a:p>
        </p:txBody>
      </p:sp>
      <p:sp>
        <p:nvSpPr>
          <p:cNvPr id="23" name="Rectangle 22">
            <a:extLst>
              <a:ext uri="{FF2B5EF4-FFF2-40B4-BE49-F238E27FC236}">
                <a16:creationId xmlns:a16="http://schemas.microsoft.com/office/drawing/2014/main" id="{E6BC42FB-627C-664C-9C04-94E4B7091295}"/>
              </a:ext>
            </a:extLst>
          </p:cNvPr>
          <p:cNvSpPr/>
          <p:nvPr/>
        </p:nvSpPr>
        <p:spPr>
          <a:xfrm>
            <a:off x="103238" y="5074616"/>
            <a:ext cx="1194619" cy="373447"/>
          </a:xfrm>
          <a:prstGeom prst="rect">
            <a:avLst/>
          </a:prstGeom>
          <a:solidFill>
            <a:srgbClr val="49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aramond" panose="02020404030301010803" pitchFamily="18" charset="0"/>
              </a:rPr>
              <a:t>Employment</a:t>
            </a:r>
          </a:p>
        </p:txBody>
      </p:sp>
      <p:sp>
        <p:nvSpPr>
          <p:cNvPr id="24" name="Rectangle 23">
            <a:extLst>
              <a:ext uri="{FF2B5EF4-FFF2-40B4-BE49-F238E27FC236}">
                <a16:creationId xmlns:a16="http://schemas.microsoft.com/office/drawing/2014/main" id="{D3DBF7E8-F4D2-DC4B-8D5A-78EA4EA5D162}"/>
              </a:ext>
            </a:extLst>
          </p:cNvPr>
          <p:cNvSpPr/>
          <p:nvPr/>
        </p:nvSpPr>
        <p:spPr>
          <a:xfrm>
            <a:off x="103238" y="2033084"/>
            <a:ext cx="1194619" cy="475490"/>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ramond" panose="02020404030301010803" pitchFamily="18" charset="0"/>
              </a:rPr>
              <a:t>Academics</a:t>
            </a:r>
          </a:p>
        </p:txBody>
      </p:sp>
      <p:sp>
        <p:nvSpPr>
          <p:cNvPr id="25" name="Rectangle 24">
            <a:extLst>
              <a:ext uri="{FF2B5EF4-FFF2-40B4-BE49-F238E27FC236}">
                <a16:creationId xmlns:a16="http://schemas.microsoft.com/office/drawing/2014/main" id="{74BCC6FE-3754-8E42-A750-E1918E5C4A5B}"/>
              </a:ext>
            </a:extLst>
          </p:cNvPr>
          <p:cNvSpPr/>
          <p:nvPr/>
        </p:nvSpPr>
        <p:spPr>
          <a:xfrm>
            <a:off x="103238" y="3869849"/>
            <a:ext cx="1194619" cy="382753"/>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ramond" panose="02020404030301010803" pitchFamily="18" charset="0"/>
              </a:rPr>
              <a:t>Social</a:t>
            </a:r>
          </a:p>
        </p:txBody>
      </p:sp>
      <p:sp>
        <p:nvSpPr>
          <p:cNvPr id="26" name="Rectangle 25">
            <a:extLst>
              <a:ext uri="{FF2B5EF4-FFF2-40B4-BE49-F238E27FC236}">
                <a16:creationId xmlns:a16="http://schemas.microsoft.com/office/drawing/2014/main" id="{DFD4C2F8-848E-4A4C-83B4-BB31679E045D}"/>
              </a:ext>
            </a:extLst>
          </p:cNvPr>
          <p:cNvSpPr/>
          <p:nvPr/>
        </p:nvSpPr>
        <p:spPr>
          <a:xfrm>
            <a:off x="103238" y="5926348"/>
            <a:ext cx="1194619" cy="402049"/>
          </a:xfrm>
          <a:prstGeom prst="rect">
            <a:avLst/>
          </a:prstGeom>
          <a:solidFill>
            <a:srgbClr val="FA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ramond" panose="02020404030301010803" pitchFamily="18" charset="0"/>
              </a:rPr>
              <a:t>Tuition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4"/>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4"/>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4"/>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4"/>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166" name="Google Shape;166;p4"/>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7" name="Google Shape;167;p4"/>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8" name="Google Shape;168;p4"/>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169" name="Google Shape;169;p4"/>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170" name="Google Shape;170;p4"/>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4"/>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Roots of IN!</a:t>
            </a:r>
            <a:endParaRPr/>
          </a:p>
        </p:txBody>
      </p:sp>
      <p:sp>
        <p:nvSpPr>
          <p:cNvPr id="172" name="Google Shape;172;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173" name="Google Shape;173;p4"/>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600" b="0" i="0" u="none" strike="noStrike" cap="none">
                <a:solidFill>
                  <a:srgbClr val="000000"/>
                </a:solidFill>
                <a:latin typeface="Garamond"/>
                <a:ea typeface="Garamond"/>
                <a:cs typeface="Garamond"/>
                <a:sym typeface="Garamond"/>
              </a:rPr>
              <a:t>Parents at Rocky Mountain Down Syndrome Association </a:t>
            </a:r>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a:solidFill>
                  <a:srgbClr val="000000"/>
                </a:solidFill>
                <a:latin typeface="Garamond"/>
                <a:ea typeface="Garamond"/>
                <a:cs typeface="Garamond"/>
                <a:sym typeface="Garamond"/>
              </a:rPr>
              <a:t>Don Bailey’s </a:t>
            </a:r>
            <a:r>
              <a:rPr lang="en-US" sz="2600" b="0" i="1" u="none" strike="noStrike" cap="none">
                <a:solidFill>
                  <a:srgbClr val="000000"/>
                </a:solidFill>
                <a:latin typeface="Garamond"/>
                <a:ea typeface="Garamond"/>
                <a:cs typeface="Garamond"/>
                <a:sym typeface="Garamond"/>
              </a:rPr>
              <a:t>Life Learning is for Everyone </a:t>
            </a:r>
            <a:endParaRPr sz="2600" b="0" i="0" u="none" strike="noStrike" cap="none">
              <a:solidFill>
                <a:srgbClr val="000000"/>
              </a:solidFill>
              <a:latin typeface="Garamond"/>
              <a:ea typeface="Garamond"/>
              <a:cs typeface="Garamond"/>
              <a:sym typeface="Garamond"/>
            </a:endParaRPr>
          </a:p>
          <a:p>
            <a:pPr marL="800100" marR="0" lvl="1" indent="-342900" algn="l" rtl="0">
              <a:lnSpc>
                <a:spcPct val="115000"/>
              </a:lnSpc>
              <a:spcBef>
                <a:spcPts val="600"/>
              </a:spcBef>
              <a:spcAft>
                <a:spcPts val="0"/>
              </a:spcAft>
              <a:buClr>
                <a:schemeClr val="lt2"/>
              </a:buClr>
              <a:buSzPts val="1400"/>
              <a:buFont typeface="Source Sans Pro"/>
              <a:buChar char="○"/>
            </a:pPr>
            <a:r>
              <a:rPr lang="en-US" sz="2600" b="0" i="0" u="none" strike="noStrike" cap="none">
                <a:solidFill>
                  <a:srgbClr val="000000"/>
                </a:solidFill>
                <a:latin typeface="Garamond"/>
                <a:ea typeface="Garamond"/>
                <a:cs typeface="Garamond"/>
                <a:sym typeface="Garamond"/>
              </a:rPr>
              <a:t>South Carolina College Transition Connection</a:t>
            </a:r>
            <a:endParaRPr/>
          </a:p>
          <a:p>
            <a:pPr marL="800100" marR="0" lvl="1" indent="-342900" algn="l" rtl="0">
              <a:lnSpc>
                <a:spcPct val="115000"/>
              </a:lnSpc>
              <a:spcBef>
                <a:spcPts val="600"/>
              </a:spcBef>
              <a:spcAft>
                <a:spcPts val="0"/>
              </a:spcAft>
              <a:buClr>
                <a:schemeClr val="lt2"/>
              </a:buClr>
              <a:buSzPts val="1400"/>
              <a:buFont typeface="Source Sans Pro"/>
              <a:buChar char="○"/>
            </a:pPr>
            <a:r>
              <a:rPr lang="en-US" sz="2600" b="0" i="0" u="none" strike="noStrike" cap="none">
                <a:solidFill>
                  <a:srgbClr val="000000"/>
                </a:solidFill>
                <a:latin typeface="Garamond"/>
                <a:ea typeface="Garamond"/>
                <a:cs typeface="Garamond"/>
                <a:sym typeface="Garamond"/>
              </a:rPr>
              <a:t>Consultation with George Mason University </a:t>
            </a:r>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a:solidFill>
                  <a:srgbClr val="000000"/>
                </a:solidFill>
                <a:latin typeface="Garamond"/>
                <a:ea typeface="Garamond"/>
                <a:cs typeface="Garamond"/>
                <a:sym typeface="Garamond"/>
              </a:rPr>
              <a:t>Seed funding from RMDSA &amp; house parties </a:t>
            </a:r>
            <a:endParaRPr/>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a:solidFill>
                  <a:srgbClr val="000000"/>
                </a:solidFill>
                <a:latin typeface="Garamond"/>
                <a:ea typeface="Garamond"/>
                <a:cs typeface="Garamond"/>
                <a:sym typeface="Garamond"/>
              </a:rPr>
              <a:t>501c3</a:t>
            </a:r>
            <a:endParaRPr/>
          </a:p>
          <a:p>
            <a:pPr marL="0" marR="0" lvl="0" indent="0" algn="l" rtl="0">
              <a:lnSpc>
                <a:spcPct val="115000"/>
              </a:lnSpc>
              <a:spcBef>
                <a:spcPts val="600"/>
              </a:spcBef>
              <a:spcAft>
                <a:spcPts val="0"/>
              </a:spcAft>
              <a:buClr>
                <a:schemeClr val="lt2"/>
              </a:buClr>
              <a:buSzPts val="1800"/>
              <a:buFont typeface="Source Sans Pro"/>
              <a:buNone/>
            </a:pPr>
            <a:endParaRPr sz="2800" b="0" i="0" u="none" strike="noStrike" cap="none">
              <a:solidFill>
                <a:srgbClr val="000000"/>
              </a:solidFill>
              <a:latin typeface="Garamond"/>
              <a:ea typeface="Garamond"/>
              <a:cs typeface="Garamond"/>
              <a:sym typeface="Garamond"/>
            </a:endParaRPr>
          </a:p>
          <a:p>
            <a:pPr marL="342900" marR="0" lvl="0" indent="-228600" algn="l" rtl="0">
              <a:lnSpc>
                <a:spcPct val="115000"/>
              </a:lnSpc>
              <a:spcBef>
                <a:spcPts val="600"/>
              </a:spcBef>
              <a:spcAft>
                <a:spcPts val="0"/>
              </a:spcAft>
              <a:buClr>
                <a:schemeClr val="lt2"/>
              </a:buClr>
              <a:buSzPts val="1800"/>
              <a:buFont typeface="Source Sans Pro"/>
              <a:buNone/>
            </a:pPr>
            <a:endParaRPr sz="2400" b="0" i="0" u="none" strike="noStrike" cap="none">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a:solidFill>
                <a:schemeClr val="lt2"/>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5"/>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5"/>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5"/>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5"/>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5"/>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184" name="Google Shape;184;p5"/>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5"/>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6" name="Google Shape;186;p5"/>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187" name="Google Shape;187;p5"/>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188" name="Google Shape;188;p5"/>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5"/>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Board Development</a:t>
            </a:r>
            <a:endParaRPr/>
          </a:p>
        </p:txBody>
      </p:sp>
      <p:sp>
        <p:nvSpPr>
          <p:cNvPr id="190" name="Google Shape;190;p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191" name="Google Shape;191;p5"/>
          <p:cNvSpPr txBox="1"/>
          <p:nvPr/>
        </p:nvSpPr>
        <p:spPr>
          <a:xfrm>
            <a:off x="303326" y="1611245"/>
            <a:ext cx="8520600" cy="3730232"/>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Credibility versus fundraising </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Leaders of disability community</a:t>
            </a:r>
            <a:endParaRPr dirty="0"/>
          </a:p>
          <a:p>
            <a:pPr marL="800100" lvl="1" indent="-342900">
              <a:lnSpc>
                <a:spcPct val="115000"/>
              </a:lnSpc>
              <a:spcBef>
                <a:spcPts val="600"/>
              </a:spcBef>
              <a:buClr>
                <a:schemeClr val="lt2"/>
              </a:buClr>
              <a:buSzPts val="1400"/>
              <a:buFont typeface="Source Sans Pro"/>
              <a:buChar char="○"/>
            </a:pPr>
            <a:r>
              <a:rPr lang="en-US" sz="2400" dirty="0">
                <a:latin typeface="Garamond"/>
                <a:sym typeface="Garamond"/>
              </a:rPr>
              <a:t>Director of Rocky Mountain Down Syndrome Association </a:t>
            </a:r>
            <a:endParaRPr lang="en-US" sz="2400" dirty="0"/>
          </a:p>
          <a:p>
            <a:pPr marL="800100" marR="0" lvl="1" indent="-342900" algn="l" rtl="0">
              <a:lnSpc>
                <a:spcPct val="115000"/>
              </a:lnSpc>
              <a:spcBef>
                <a:spcPts val="600"/>
              </a:spcBef>
              <a:spcAft>
                <a:spcPts val="0"/>
              </a:spcAft>
              <a:buClr>
                <a:schemeClr val="lt2"/>
              </a:buClr>
              <a:buSzPts val="1400"/>
              <a:buFont typeface="Source Sans Pro"/>
              <a:buChar char="○"/>
            </a:pPr>
            <a:r>
              <a:rPr lang="en-US" sz="2400" b="0" i="0" u="none" strike="noStrike" cap="none" dirty="0">
                <a:solidFill>
                  <a:srgbClr val="000000"/>
                </a:solidFill>
                <a:latin typeface="Garamond"/>
                <a:ea typeface="Garamond"/>
                <a:cs typeface="Garamond"/>
                <a:sym typeface="Garamond"/>
              </a:rPr>
              <a:t>President of Arc of Colorado</a:t>
            </a:r>
            <a:endParaRPr dirty="0"/>
          </a:p>
          <a:p>
            <a:pPr marL="800100" marR="0" lvl="1" indent="-342900" algn="l" rtl="0">
              <a:lnSpc>
                <a:spcPct val="115000"/>
              </a:lnSpc>
              <a:spcBef>
                <a:spcPts val="600"/>
              </a:spcBef>
              <a:spcAft>
                <a:spcPts val="0"/>
              </a:spcAft>
              <a:buClr>
                <a:schemeClr val="lt2"/>
              </a:buClr>
              <a:buSzPts val="1400"/>
              <a:buFont typeface="Source Sans Pro"/>
              <a:buChar char="○"/>
            </a:pPr>
            <a:r>
              <a:rPr lang="en-US" sz="2400" b="0" i="0" u="none" strike="noStrike" cap="none" dirty="0">
                <a:solidFill>
                  <a:srgbClr val="000000"/>
                </a:solidFill>
                <a:latin typeface="Garamond"/>
                <a:ea typeface="Garamond"/>
                <a:cs typeface="Garamond"/>
                <a:sym typeface="Garamond"/>
              </a:rPr>
              <a:t>Director of </a:t>
            </a:r>
            <a:r>
              <a:rPr lang="en-US" sz="2400" b="0" i="0" u="none" strike="noStrike" cap="none" dirty="0" err="1">
                <a:solidFill>
                  <a:srgbClr val="000000"/>
                </a:solidFill>
                <a:latin typeface="Garamond"/>
                <a:ea typeface="Garamond"/>
                <a:cs typeface="Garamond"/>
                <a:sym typeface="Garamond"/>
              </a:rPr>
              <a:t>Easterseals</a:t>
            </a:r>
            <a:r>
              <a:rPr lang="en-US" sz="2400" b="0" i="0" u="none" strike="noStrike" cap="none" dirty="0">
                <a:solidFill>
                  <a:srgbClr val="000000"/>
                </a:solidFill>
                <a:latin typeface="Garamond"/>
                <a:ea typeface="Garamond"/>
                <a:cs typeface="Garamond"/>
                <a:sym typeface="Garamond"/>
              </a:rPr>
              <a:t> Colorado</a:t>
            </a:r>
          </a:p>
          <a:p>
            <a:pPr marL="800100" marR="0" lvl="1" indent="-342900" algn="l" rtl="0">
              <a:lnSpc>
                <a:spcPct val="115000"/>
              </a:lnSpc>
              <a:spcBef>
                <a:spcPts val="600"/>
              </a:spcBef>
              <a:spcAft>
                <a:spcPts val="0"/>
              </a:spcAft>
              <a:buClr>
                <a:schemeClr val="lt2"/>
              </a:buClr>
              <a:buSzPts val="1400"/>
              <a:buFont typeface="Source Sans Pro"/>
              <a:buChar char="○"/>
            </a:pPr>
            <a:r>
              <a:rPr lang="en-US" sz="2400" b="0" i="0" u="none" strike="noStrike" cap="none" dirty="0">
                <a:solidFill>
                  <a:srgbClr val="000000"/>
                </a:solidFill>
                <a:latin typeface="Garamond"/>
                <a:ea typeface="Garamond"/>
                <a:cs typeface="Garamond"/>
                <a:sym typeface="Garamond"/>
              </a:rPr>
              <a:t>University Center of Excellence in Developmental Disabilities</a:t>
            </a:r>
            <a:endParaRPr dirty="0"/>
          </a:p>
          <a:p>
            <a:pPr marL="1257300" marR="0" lvl="2" indent="-342900" algn="l" rtl="0">
              <a:lnSpc>
                <a:spcPct val="115000"/>
              </a:lnSpc>
              <a:spcBef>
                <a:spcPts val="600"/>
              </a:spcBef>
              <a:spcAft>
                <a:spcPts val="0"/>
              </a:spcAft>
              <a:buClr>
                <a:schemeClr val="lt2"/>
              </a:buClr>
              <a:buSzPts val="1400"/>
              <a:buFont typeface="Source Sans Pro"/>
              <a:buChar char="■"/>
            </a:pPr>
            <a:r>
              <a:rPr lang="en-US" sz="2400" b="0" i="0" u="none" strike="noStrike" cap="none" dirty="0">
                <a:solidFill>
                  <a:srgbClr val="000000"/>
                </a:solidFill>
                <a:latin typeface="Garamond"/>
                <a:ea typeface="Garamond"/>
                <a:cs typeface="Garamond"/>
                <a:sym typeface="Garamond"/>
              </a:rPr>
              <a:t>JFK Partners </a:t>
            </a:r>
            <a:endParaRPr lang="en-US" sz="2400" dirty="0">
              <a:latin typeface="Garamond"/>
              <a:ea typeface="Garamond"/>
              <a:cs typeface="Garamond"/>
              <a:sym typeface="Garamond"/>
            </a:endParaRPr>
          </a:p>
          <a:p>
            <a:pPr marL="1257300" indent="-342900">
              <a:lnSpc>
                <a:spcPct val="115000"/>
              </a:lnSpc>
              <a:spcBef>
                <a:spcPts val="600"/>
              </a:spcBef>
              <a:buClr>
                <a:schemeClr val="lt2"/>
              </a:buClr>
              <a:buSzPts val="1400"/>
              <a:buFont typeface="Source Sans Pro"/>
              <a:buChar char="■"/>
            </a:pPr>
            <a:endParaRPr lang="en-US" sz="2600" b="0" i="0" u="none" strike="noStrike" cap="none" dirty="0">
              <a:solidFill>
                <a:srgbClr val="000000"/>
              </a:solidFill>
              <a:latin typeface="Garamond"/>
              <a:ea typeface="Garamond"/>
              <a:cs typeface="Garamond"/>
              <a:sym typeface="Garamond"/>
            </a:endParaRPr>
          </a:p>
          <a:p>
            <a:pPr>
              <a:lnSpc>
                <a:spcPct val="115000"/>
              </a:lnSpc>
              <a:spcBef>
                <a:spcPts val="600"/>
              </a:spcBef>
              <a:buClr>
                <a:schemeClr val="lt2"/>
              </a:buClr>
              <a:buSzPts val="1800"/>
            </a:pPr>
            <a:r>
              <a:rPr lang="en-US" sz="2400" dirty="0">
                <a:latin typeface="Garamond"/>
                <a:ea typeface="Garamond"/>
                <a:cs typeface="Garamond"/>
                <a:sym typeface="Garamond"/>
              </a:rPr>
              <a:t>   No autism representation due to timing </a:t>
            </a:r>
            <a:endParaRPr lang="en-US" sz="2400" dirty="0"/>
          </a:p>
          <a:p>
            <a:pPr marL="0" marR="0" lvl="0" indent="0" algn="l" rtl="0">
              <a:lnSpc>
                <a:spcPct val="115000"/>
              </a:lnSpc>
              <a:spcBef>
                <a:spcPts val="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6"/>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6"/>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6"/>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02" name="Google Shape;202;p6"/>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3" name="Google Shape;203;p6"/>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4" name="Google Shape;204;p6"/>
          <p:cNvPicPr preferRelativeResize="0"/>
          <p:nvPr/>
        </p:nvPicPr>
        <p:blipFill rotWithShape="1">
          <a:blip r:embed="rId3">
            <a:alphaModFix/>
          </a:blip>
          <a:srcRect/>
          <a:stretch/>
        </p:blipFill>
        <p:spPr>
          <a:xfrm>
            <a:off x="6510739" y="5324693"/>
            <a:ext cx="2507170" cy="1147495"/>
          </a:xfrm>
          <a:prstGeom prst="rect">
            <a:avLst/>
          </a:prstGeom>
          <a:noFill/>
          <a:ln>
            <a:noFill/>
          </a:ln>
        </p:spPr>
      </p:pic>
      <p:sp>
        <p:nvSpPr>
          <p:cNvPr id="205" name="Google Shape;205;p6"/>
          <p:cNvSpPr txBox="1"/>
          <p:nvPr/>
        </p:nvSpPr>
        <p:spPr>
          <a:xfrm>
            <a:off x="1882494" y="1915645"/>
            <a:ext cx="7530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Lustria"/>
                <a:ea typeface="Lustria"/>
                <a:cs typeface="Lustria"/>
                <a:sym typeface="Lustria"/>
              </a:rPr>
            </a:br>
            <a:endParaRPr sz="1800">
              <a:solidFill>
                <a:schemeClr val="dk1"/>
              </a:solidFill>
              <a:latin typeface="Lustria"/>
              <a:ea typeface="Lustria"/>
              <a:cs typeface="Lustria"/>
              <a:sym typeface="Lustria"/>
            </a:endParaRPr>
          </a:p>
        </p:txBody>
      </p:sp>
      <p:sp>
        <p:nvSpPr>
          <p:cNvPr id="206" name="Google Shape;206;p6"/>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6"/>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rgbClr val="009688"/>
              </a:buClr>
              <a:buSzPts val="3000"/>
              <a:buFont typeface="Garamond"/>
              <a:buNone/>
            </a:pPr>
            <a:r>
              <a:rPr lang="en-US" sz="3600" b="1">
                <a:solidFill>
                  <a:srgbClr val="009688"/>
                </a:solidFill>
                <a:latin typeface="Garamond"/>
                <a:ea typeface="Garamond"/>
                <a:cs typeface="Garamond"/>
                <a:sym typeface="Garamond"/>
              </a:rPr>
              <a:t>Community Needs Assessment</a:t>
            </a:r>
            <a:endParaRPr/>
          </a:p>
        </p:txBody>
      </p:sp>
      <p:sp>
        <p:nvSpPr>
          <p:cNvPr id="208" name="Google Shape;208;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sp>
        <p:nvSpPr>
          <p:cNvPr id="209" name="Google Shape;209;p6"/>
          <p:cNvSpPr txBox="1"/>
          <p:nvPr/>
        </p:nvSpPr>
        <p:spPr>
          <a:xfrm>
            <a:off x="303326" y="1611245"/>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JFK Partners and parent/anthropologist </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300+ responses </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Distributed by non-profits and disability organizations </a:t>
            </a:r>
            <a:endParaRPr dirty="0"/>
          </a:p>
          <a:p>
            <a:pPr marL="342900" marR="0" lvl="0" indent="-342900" algn="l" rtl="0">
              <a:lnSpc>
                <a:spcPct val="115000"/>
              </a:lnSpc>
              <a:spcBef>
                <a:spcPts val="600"/>
              </a:spcBef>
              <a:spcAft>
                <a:spcPts val="0"/>
              </a:spcAft>
              <a:buClr>
                <a:schemeClr val="lt2"/>
              </a:buClr>
              <a:buSzPts val="1800"/>
              <a:buFont typeface="Source Sans Pro"/>
              <a:buChar char="●"/>
            </a:pPr>
            <a:r>
              <a:rPr lang="en-US" sz="2600" b="0" i="0" u="none" strike="noStrike" cap="none" dirty="0">
                <a:solidFill>
                  <a:srgbClr val="000000"/>
                </a:solidFill>
                <a:latin typeface="Garamond"/>
                <a:ea typeface="Garamond"/>
                <a:cs typeface="Garamond"/>
                <a:sym typeface="Garamond"/>
              </a:rPr>
              <a:t>Provide data to take to universities </a:t>
            </a:r>
            <a:endParaRPr dirty="0"/>
          </a:p>
          <a:p>
            <a:pPr marL="0" marR="0" lvl="0" indent="0" algn="l" rtl="0">
              <a:lnSpc>
                <a:spcPct val="115000"/>
              </a:lnSpc>
              <a:spcBef>
                <a:spcPts val="600"/>
              </a:spcBef>
              <a:spcAft>
                <a:spcPts val="0"/>
              </a:spcAft>
              <a:buClr>
                <a:schemeClr val="lt2"/>
              </a:buClr>
              <a:buSzPts val="1800"/>
              <a:buFont typeface="Source Sans Pro"/>
              <a:buNone/>
            </a:pPr>
            <a:endParaRPr sz="2400" b="1" i="0" u="none" strike="noStrike" cap="none" dirty="0">
              <a:solidFill>
                <a:srgbClr val="000000"/>
              </a:solidFill>
              <a:latin typeface="Garamond"/>
              <a:ea typeface="Garamond"/>
              <a:cs typeface="Garamond"/>
              <a:sym typeface="Garamond"/>
            </a:endParaRPr>
          </a:p>
          <a:p>
            <a:pPr marL="342900" marR="0" lvl="0" indent="-228600" algn="l" rtl="0">
              <a:lnSpc>
                <a:spcPct val="115000"/>
              </a:lnSpc>
              <a:spcBef>
                <a:spcPts val="1600"/>
              </a:spcBef>
              <a:spcAft>
                <a:spcPts val="0"/>
              </a:spcAft>
              <a:buClr>
                <a:schemeClr val="lt2"/>
              </a:buClr>
              <a:buSzPts val="1800"/>
              <a:buFont typeface="Source Sans Pro"/>
              <a:buNone/>
            </a:pPr>
            <a:endParaRPr sz="2400" b="0" i="0" u="none" strike="noStrike" cap="none" dirty="0">
              <a:solidFill>
                <a:srgbClr val="000000"/>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2800" b="0" i="0" u="none" strike="noStrike" cap="none" dirty="0">
              <a:solidFill>
                <a:schemeClr val="lt2"/>
              </a:solidFill>
              <a:latin typeface="Garamond"/>
              <a:ea typeface="Garamond"/>
              <a:cs typeface="Garamond"/>
              <a:sym typeface="Garamond"/>
            </a:endParaRPr>
          </a:p>
          <a:p>
            <a:pPr marL="0" marR="0" lvl="0" indent="0" algn="l" rtl="0">
              <a:lnSpc>
                <a:spcPct val="115000"/>
              </a:lnSpc>
              <a:spcBef>
                <a:spcPts val="1600"/>
              </a:spcBef>
              <a:spcAft>
                <a:spcPts val="0"/>
              </a:spcAft>
              <a:buClr>
                <a:schemeClr val="lt2"/>
              </a:buClr>
              <a:buSzPts val="1800"/>
              <a:buFont typeface="Source Sans Pro"/>
              <a:buNone/>
            </a:pPr>
            <a:endParaRPr sz="1800" b="0" i="0" u="none" strike="noStrike" cap="none" dirty="0">
              <a:solidFill>
                <a:schemeClr val="lt2"/>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p:nvPr/>
        </p:nvSpPr>
        <p:spPr>
          <a:xfrm>
            <a:off x="0" y="6616225"/>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7"/>
          <p:cNvSpPr/>
          <p:nvPr/>
        </p:nvSpPr>
        <p:spPr>
          <a:xfrm>
            <a:off x="0" y="0"/>
            <a:ext cx="9144000" cy="6858000"/>
          </a:xfrm>
          <a:prstGeom prst="rect">
            <a:avLst/>
          </a:prstGeom>
          <a:noFill/>
          <a:ln w="9525"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7"/>
          <p:cNvSpPr/>
          <p:nvPr/>
        </p:nvSpPr>
        <p:spPr>
          <a:xfrm>
            <a:off x="0" y="-5824"/>
            <a:ext cx="9144000" cy="155643"/>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7"/>
          <p:cNvSpPr/>
          <p:nvPr/>
        </p:nvSpPr>
        <p:spPr>
          <a:xfrm>
            <a:off x="0" y="-96298"/>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7"/>
          <p:cNvSpPr/>
          <p:nvPr/>
        </p:nvSpPr>
        <p:spPr>
          <a:xfrm>
            <a:off x="0" y="6702360"/>
            <a:ext cx="9144000" cy="155643"/>
          </a:xfrm>
          <a:prstGeom prst="rect">
            <a:avLst/>
          </a:prstGeom>
          <a:solidFill>
            <a:srgbClr val="009999">
              <a:alpha val="4196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7"/>
          <p:cNvSpPr txBox="1"/>
          <p:nvPr/>
        </p:nvSpPr>
        <p:spPr>
          <a:xfrm>
            <a:off x="4957483" y="1053982"/>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Lustria"/>
              <a:ea typeface="Lustria"/>
              <a:cs typeface="Lustria"/>
              <a:sym typeface="Lustria"/>
            </a:endParaRPr>
          </a:p>
        </p:txBody>
      </p:sp>
      <p:sp>
        <p:nvSpPr>
          <p:cNvPr id="220" name="Google Shape;220;p7"/>
          <p:cNvSpPr txBox="1"/>
          <p:nvPr/>
        </p:nvSpPr>
        <p:spPr>
          <a:xfrm>
            <a:off x="6930391" y="6195189"/>
            <a:ext cx="1846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1" name="Google Shape;221;p7"/>
          <p:cNvSpPr txBox="1"/>
          <p:nvPr/>
        </p:nvSpPr>
        <p:spPr>
          <a:xfrm>
            <a:off x="6872683" y="1956133"/>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7"/>
          <p:cNvSpPr/>
          <p:nvPr/>
        </p:nvSpPr>
        <p:spPr>
          <a:xfrm>
            <a:off x="0" y="-138499"/>
            <a:ext cx="0" cy="27699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342900" lvl="0" indent="-228600" algn="l" rtl="0">
              <a:spcBef>
                <a:spcPts val="0"/>
              </a:spcBef>
              <a:spcAft>
                <a:spcPts val="0"/>
              </a:spcAft>
              <a:buClr>
                <a:schemeClr val="dk1"/>
              </a:buClr>
              <a:buSzPts val="1800"/>
              <a:buNone/>
            </a:pPr>
            <a:endParaRPr sz="2800">
              <a:solidFill>
                <a:schemeClr val="lt2"/>
              </a:solidFill>
              <a:latin typeface="Garamond"/>
              <a:ea typeface="Garamond"/>
              <a:cs typeface="Garamond"/>
              <a:sym typeface="Garamond"/>
            </a:endParaRPr>
          </a:p>
          <a:p>
            <a:pPr marL="342900" lvl="0" indent="-228600" algn="l" rtl="0">
              <a:spcBef>
                <a:spcPts val="0"/>
              </a:spcBef>
              <a:spcAft>
                <a:spcPts val="0"/>
              </a:spcAft>
              <a:buClr>
                <a:schemeClr val="dk1"/>
              </a:buClr>
              <a:buSzPts val="1800"/>
              <a:buNone/>
            </a:pPr>
            <a:endParaRPr>
              <a:solidFill>
                <a:schemeClr val="lt2"/>
              </a:solidFill>
              <a:latin typeface="Garamond"/>
              <a:ea typeface="Garamond"/>
              <a:cs typeface="Garamond"/>
              <a:sym typeface="Garamond"/>
            </a:endParaRPr>
          </a:p>
        </p:txBody>
      </p:sp>
      <p:graphicFrame>
        <p:nvGraphicFramePr>
          <p:cNvPr id="13" name="Chart 12">
            <a:extLst>
              <a:ext uri="{FF2B5EF4-FFF2-40B4-BE49-F238E27FC236}">
                <a16:creationId xmlns:a16="http://schemas.microsoft.com/office/drawing/2014/main" id="{CE7B7B24-238B-D348-AA25-C14F2B03A3DD}"/>
              </a:ext>
            </a:extLst>
          </p:cNvPr>
          <p:cNvGraphicFramePr>
            <a:graphicFrameLocks/>
          </p:cNvGraphicFramePr>
          <p:nvPr>
            <p:extLst>
              <p:ext uri="{D42A27DB-BD31-4B8C-83A1-F6EECF244321}">
                <p14:modId xmlns:p14="http://schemas.microsoft.com/office/powerpoint/2010/main" val="3795297069"/>
              </p:ext>
            </p:extLst>
          </p:nvPr>
        </p:nvGraphicFramePr>
        <p:xfrm>
          <a:off x="753167" y="583738"/>
          <a:ext cx="7156704" cy="51615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1D74CA-3C10-DB41-A8CF-182D70C275C8}"/>
              </a:ext>
            </a:extLst>
          </p:cNvPr>
          <p:cNvSpPr txBox="1"/>
          <p:nvPr/>
        </p:nvSpPr>
        <p:spPr>
          <a:xfrm>
            <a:off x="2607956" y="3007672"/>
            <a:ext cx="1146048" cy="830997"/>
          </a:xfrm>
          <a:prstGeom prst="rect">
            <a:avLst/>
          </a:prstGeom>
          <a:noFill/>
        </p:spPr>
        <p:txBody>
          <a:bodyPr wrap="square" rtlCol="0">
            <a:spAutoFit/>
          </a:bodyPr>
          <a:lstStyle/>
          <a:p>
            <a:r>
              <a:rPr lang="en-US" sz="1600" dirty="0"/>
              <a:t>In Colorado</a:t>
            </a:r>
          </a:p>
          <a:p>
            <a:r>
              <a:rPr lang="en-US" sz="1600" dirty="0"/>
              <a:t>52%</a:t>
            </a:r>
          </a:p>
        </p:txBody>
      </p:sp>
      <p:sp>
        <p:nvSpPr>
          <p:cNvPr id="15" name="TextBox 14">
            <a:extLst>
              <a:ext uri="{FF2B5EF4-FFF2-40B4-BE49-F238E27FC236}">
                <a16:creationId xmlns:a16="http://schemas.microsoft.com/office/drawing/2014/main" id="{FF483774-F185-2349-AFAF-DB09FC4C935E}"/>
              </a:ext>
            </a:extLst>
          </p:cNvPr>
          <p:cNvSpPr txBox="1"/>
          <p:nvPr/>
        </p:nvSpPr>
        <p:spPr>
          <a:xfrm>
            <a:off x="4476792" y="1659684"/>
            <a:ext cx="1298366" cy="830997"/>
          </a:xfrm>
          <a:prstGeom prst="rect">
            <a:avLst/>
          </a:prstGeom>
          <a:noFill/>
        </p:spPr>
        <p:txBody>
          <a:bodyPr wrap="square" rtlCol="0">
            <a:spAutoFit/>
          </a:bodyPr>
          <a:lstStyle/>
          <a:p>
            <a:r>
              <a:rPr lang="en-US" sz="1600" dirty="0"/>
              <a:t>No preference 14%</a:t>
            </a:r>
          </a:p>
        </p:txBody>
      </p:sp>
      <p:sp>
        <p:nvSpPr>
          <p:cNvPr id="16" name="TextBox 15">
            <a:extLst>
              <a:ext uri="{FF2B5EF4-FFF2-40B4-BE49-F238E27FC236}">
                <a16:creationId xmlns:a16="http://schemas.microsoft.com/office/drawing/2014/main" id="{63E75B5C-DE48-2645-947A-63CF1FE97BAD}"/>
              </a:ext>
            </a:extLst>
          </p:cNvPr>
          <p:cNvSpPr txBox="1"/>
          <p:nvPr/>
        </p:nvSpPr>
        <p:spPr>
          <a:xfrm>
            <a:off x="4801655" y="3680100"/>
            <a:ext cx="1397384" cy="1323439"/>
          </a:xfrm>
          <a:prstGeom prst="rect">
            <a:avLst/>
          </a:prstGeom>
          <a:noFill/>
        </p:spPr>
        <p:txBody>
          <a:bodyPr wrap="square" rtlCol="0">
            <a:spAutoFit/>
          </a:bodyPr>
          <a:lstStyle/>
          <a:p>
            <a:r>
              <a:rPr lang="en-US" sz="1600" dirty="0"/>
              <a:t>In Colorado and only in student’s hometown </a:t>
            </a:r>
          </a:p>
          <a:p>
            <a:r>
              <a:rPr lang="en-US" sz="1600" dirty="0"/>
              <a:t>23%</a:t>
            </a:r>
          </a:p>
        </p:txBody>
      </p:sp>
      <p:sp>
        <p:nvSpPr>
          <p:cNvPr id="17" name="TextBox 16">
            <a:extLst>
              <a:ext uri="{FF2B5EF4-FFF2-40B4-BE49-F238E27FC236}">
                <a16:creationId xmlns:a16="http://schemas.microsoft.com/office/drawing/2014/main" id="{F2289494-C43D-D249-B169-B11B6CBF5AB6}"/>
              </a:ext>
            </a:extLst>
          </p:cNvPr>
          <p:cNvSpPr txBox="1"/>
          <p:nvPr/>
        </p:nvSpPr>
        <p:spPr>
          <a:xfrm>
            <a:off x="6222864" y="1995352"/>
            <a:ext cx="2600056" cy="338554"/>
          </a:xfrm>
          <a:prstGeom prst="rect">
            <a:avLst/>
          </a:prstGeom>
          <a:noFill/>
        </p:spPr>
        <p:txBody>
          <a:bodyPr wrap="square" rtlCol="0">
            <a:spAutoFit/>
          </a:bodyPr>
          <a:lstStyle/>
          <a:p>
            <a:r>
              <a:rPr lang="en-US" sz="1600" dirty="0"/>
              <a:t>Out of state 4%</a:t>
            </a:r>
          </a:p>
        </p:txBody>
      </p:sp>
      <p:sp>
        <p:nvSpPr>
          <p:cNvPr id="18" name="TextBox 17">
            <a:extLst>
              <a:ext uri="{FF2B5EF4-FFF2-40B4-BE49-F238E27FC236}">
                <a16:creationId xmlns:a16="http://schemas.microsoft.com/office/drawing/2014/main" id="{45C455D3-2647-2D46-B1CE-797E096F124D}"/>
              </a:ext>
            </a:extLst>
          </p:cNvPr>
          <p:cNvSpPr txBox="1"/>
          <p:nvPr/>
        </p:nvSpPr>
        <p:spPr>
          <a:xfrm>
            <a:off x="6464296" y="2711932"/>
            <a:ext cx="2600056" cy="830997"/>
          </a:xfrm>
          <a:prstGeom prst="rect">
            <a:avLst/>
          </a:prstGeom>
          <a:noFill/>
        </p:spPr>
        <p:txBody>
          <a:bodyPr wrap="square" rtlCol="0">
            <a:spAutoFit/>
          </a:bodyPr>
          <a:lstStyle/>
          <a:p>
            <a:r>
              <a:rPr lang="en-US" sz="1600" dirty="0"/>
              <a:t>Out of state, only if there are no options in Colorado 7%</a:t>
            </a:r>
          </a:p>
        </p:txBody>
      </p:sp>
      <p:pic>
        <p:nvPicPr>
          <p:cNvPr id="19" name="Google Shape;204;p6">
            <a:extLst>
              <a:ext uri="{FF2B5EF4-FFF2-40B4-BE49-F238E27FC236}">
                <a16:creationId xmlns:a16="http://schemas.microsoft.com/office/drawing/2014/main" id="{09EA17D1-6C96-3B42-A662-A5FE68472F2B}"/>
              </a:ext>
            </a:extLst>
          </p:cNvPr>
          <p:cNvPicPr preferRelativeResize="0"/>
          <p:nvPr/>
        </p:nvPicPr>
        <p:blipFill rotWithShape="1">
          <a:blip r:embed="rId4">
            <a:alphaModFix/>
          </a:blip>
          <a:srcRect/>
          <a:stretch/>
        </p:blipFill>
        <p:spPr>
          <a:xfrm>
            <a:off x="6510739" y="5324693"/>
            <a:ext cx="2507170" cy="1147495"/>
          </a:xfrm>
          <a:prstGeom prst="rect">
            <a:avLst/>
          </a:prstGeom>
          <a:noFill/>
          <a:ln>
            <a:noFill/>
          </a:ln>
        </p:spPr>
      </p:pic>
    </p:spTree>
    <p:extLst>
      <p:ext uri="{BB962C8B-B14F-4D97-AF65-F5344CB8AC3E}">
        <p14:creationId xmlns:p14="http://schemas.microsoft.com/office/powerpoint/2010/main" val="21039133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1258</Words>
  <Application>Microsoft Macintosh PowerPoint</Application>
  <PresentationFormat>On-screen Show (4:3)</PresentationFormat>
  <Paragraphs>256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Garamond</vt:lpstr>
      <vt:lpstr>Source Sans Pro</vt:lpstr>
      <vt:lpstr>Lustria</vt:lpstr>
      <vt:lpstr>Calibri</vt:lpstr>
      <vt:lpstr>Office Theme</vt:lpstr>
      <vt:lpstr>Statewide Expansion of Inclusive Higher Education: The Role of Collaboration   State of the Art Conference, 2019   Beth Leon, Founding Board President Shelby Bates, Education and Outreach Program Coordinator </vt:lpstr>
      <vt:lpstr>Initial Discussion</vt:lpstr>
      <vt:lpstr>PowerPoint Presentation</vt:lpstr>
      <vt:lpstr>PowerPoint Presentation</vt:lpstr>
      <vt:lpstr>PowerPoint Presentation</vt:lpstr>
      <vt:lpstr>Roots of IN!</vt:lpstr>
      <vt:lpstr>Board Development</vt:lpstr>
      <vt:lpstr>Community Needs Assessment</vt:lpstr>
      <vt:lpstr>PowerPoint Presentation</vt:lpstr>
      <vt:lpstr>PowerPoint Presentation</vt:lpstr>
      <vt:lpstr>PowerPoint Presentation</vt:lpstr>
      <vt:lpstr>Selecting Pilot Schools</vt:lpstr>
      <vt:lpstr>Colorado History Is Made…. </vt:lpstr>
      <vt:lpstr>Bill Highlights</vt:lpstr>
      <vt:lpstr>Lessons Learned</vt:lpstr>
      <vt:lpstr>IHE Consortium </vt:lpstr>
      <vt:lpstr>Example Topics</vt:lpstr>
      <vt:lpstr>Financials</vt:lpstr>
      <vt:lpstr>Outreach and Education</vt:lpstr>
      <vt:lpstr>Objectives</vt:lpstr>
      <vt:lpstr>Current Goals</vt:lpstr>
      <vt:lpstr>Current Goals</vt:lpstr>
      <vt:lpstr>Current Goals </vt:lpstr>
      <vt:lpstr>Current Goals</vt:lpstr>
      <vt:lpstr>Current Goals</vt:lpstr>
      <vt:lpstr>What’s Next for IN!?</vt:lpstr>
      <vt:lpstr>Discussion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Discussion</dc:title>
  <dc:creator>Shelby  Bates</dc:creator>
  <cp:lastModifiedBy>Shelby Bates</cp:lastModifiedBy>
  <cp:revision>21</cp:revision>
  <dcterms:created xsi:type="dcterms:W3CDTF">2018-04-02T22:20:13Z</dcterms:created>
  <dcterms:modified xsi:type="dcterms:W3CDTF">2019-11-13T06:04:32Z</dcterms:modified>
</cp:coreProperties>
</file>