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png"/>
  <Override PartName="/ppt/media/image17.jpg" ContentType="image/png"/>
  <Override PartName="/ppt/media/image18.jpg" ContentType="image/png"/>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1" r:id="rId3"/>
    <p:sldId id="275" r:id="rId4"/>
    <p:sldId id="258" r:id="rId5"/>
    <p:sldId id="272" r:id="rId6"/>
    <p:sldId id="273" r:id="rId7"/>
    <p:sldId id="259" r:id="rId8"/>
    <p:sldId id="277" r:id="rId9"/>
    <p:sldId id="278" r:id="rId10"/>
    <p:sldId id="266" r:id="rId11"/>
    <p:sldId id="268" r:id="rId12"/>
    <p:sldId id="269" r:id="rId13"/>
    <p:sldId id="276" r:id="rId14"/>
    <p:sldId id="260" r:id="rId15"/>
    <p:sldId id="265" r:id="rId16"/>
    <p:sldId id="26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15" d="100"/>
          <a:sy n="115"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2D30E52-C058-442F-A3A9-14DB2F1D27FB}" type="datetimeFigureOut">
              <a:rPr lang="en-US" smtClean="0"/>
              <a:t>10/10/18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E04E54F-736E-4251-8077-9890CDC60F7B}"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117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30E52-C058-442F-A3A9-14DB2F1D27FB}"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367606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30E52-C058-442F-A3A9-14DB2F1D27FB}"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223231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30E52-C058-442F-A3A9-14DB2F1D27FB}"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241327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2D30E52-C058-442F-A3A9-14DB2F1D27FB}" type="datetimeFigureOut">
              <a:rPr lang="en-US" smtClean="0"/>
              <a:t>10/10/18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E04E54F-736E-4251-8077-9890CDC60F7B}"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599686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D30E52-C058-442F-A3A9-14DB2F1D27FB}"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355722764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D30E52-C058-442F-A3A9-14DB2F1D27FB}" type="datetimeFigureOut">
              <a:rPr lang="en-US" smtClean="0"/>
              <a:t>10/10/18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372622791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D30E52-C058-442F-A3A9-14DB2F1D27FB}" type="datetimeFigureOut">
              <a:rPr lang="en-US" smtClean="0"/>
              <a:t>10/10/18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159950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30E52-C058-442F-A3A9-14DB2F1D27FB}" type="datetimeFigureOut">
              <a:rPr lang="en-US" smtClean="0"/>
              <a:t>10/10/18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5797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02D30E52-C058-442F-A3A9-14DB2F1D27FB}" type="datetimeFigureOut">
              <a:rPr lang="en-US" smtClean="0"/>
              <a:t>10/10/18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E04E54F-736E-4251-8077-9890CDC60F7B}"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050002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02D30E52-C058-442F-A3A9-14DB2F1D27FB}" type="datetimeFigureOut">
              <a:rPr lang="en-US" smtClean="0"/>
              <a:t>10/10/18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E04E54F-736E-4251-8077-9890CDC60F7B}" type="slidenum">
              <a:rPr lang="en-US" smtClean="0"/>
              <a:t>‹#›</a:t>
            </a:fld>
            <a:endParaRPr lang="en-US"/>
          </a:p>
        </p:txBody>
      </p:sp>
    </p:spTree>
    <p:extLst>
      <p:ext uri="{BB962C8B-B14F-4D97-AF65-F5344CB8AC3E}">
        <p14:creationId xmlns:p14="http://schemas.microsoft.com/office/powerpoint/2010/main" val="353082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2D30E52-C058-442F-A3A9-14DB2F1D27FB}" type="datetimeFigureOut">
              <a:rPr lang="en-US" smtClean="0"/>
              <a:t>10/10/18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E04E54F-736E-4251-8077-9890CDC60F7B}"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24524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michaelzunick@students.highline.edu" TargetMode="External"/><Relationship Id="rId3" Type="http://schemas.openxmlformats.org/officeDocument/2006/relationships/image" Target="../media/image22.jpg"/><Relationship Id="rId7" Type="http://schemas.microsoft.com/office/2007/relationships/hdphoto" Target="../media/hdphoto1.wdp"/><Relationship Id="rId2" Type="http://schemas.openxmlformats.org/officeDocument/2006/relationships/hyperlink" Target="mailto:plumgirl21@students.highline.edu" TargetMode="Externa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hyperlink" Target="mailto:vivicablack@students.highline.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develop your leadership skills through campus life </a:t>
            </a:r>
            <a:br>
              <a:rPr lang="en-US" dirty="0"/>
            </a:br>
            <a:endParaRPr lang="en-US" dirty="0"/>
          </a:p>
        </p:txBody>
      </p:sp>
      <p:sp>
        <p:nvSpPr>
          <p:cNvPr id="3" name="TextBox 2"/>
          <p:cNvSpPr txBox="1"/>
          <p:nvPr/>
        </p:nvSpPr>
        <p:spPr>
          <a:xfrm>
            <a:off x="274320" y="5644342"/>
            <a:ext cx="11917680" cy="1200329"/>
          </a:xfrm>
          <a:prstGeom prst="rect">
            <a:avLst/>
          </a:prstGeom>
          <a:noFill/>
        </p:spPr>
        <p:txBody>
          <a:bodyPr wrap="square" rtlCol="0">
            <a:spAutoFit/>
          </a:bodyPr>
          <a:lstStyle/>
          <a:p>
            <a:pPr algn="ctr"/>
            <a:r>
              <a:rPr lang="en-US" sz="2400" dirty="0"/>
              <a:t>Julliannea Plummer</a:t>
            </a:r>
          </a:p>
          <a:p>
            <a:pPr algn="ctr"/>
            <a:r>
              <a:rPr lang="en-US" sz="2400" dirty="0"/>
              <a:t>Michael Zunick</a:t>
            </a:r>
          </a:p>
          <a:p>
            <a:pPr algn="ctr"/>
            <a:r>
              <a:rPr lang="en-US" sz="2400" dirty="0"/>
              <a:t>Vivica Black </a:t>
            </a:r>
          </a:p>
        </p:txBody>
      </p:sp>
    </p:spTree>
    <p:extLst>
      <p:ext uri="{BB962C8B-B14F-4D97-AF65-F5344CB8AC3E}">
        <p14:creationId xmlns:p14="http://schemas.microsoft.com/office/powerpoint/2010/main" val="219657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71B719-BFBA-42BD-BBB7-585DB77F39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87" b="7072"/>
          <a:stretch/>
        </p:blipFill>
        <p:spPr>
          <a:xfrm>
            <a:off x="4526522" y="4750176"/>
            <a:ext cx="3622976" cy="2073663"/>
          </a:xfrm>
          <a:prstGeom prst="rect">
            <a:avLst/>
          </a:prstGeom>
          <a:ln>
            <a:noFill/>
          </a:ln>
          <a:effectLst>
            <a:softEdge rad="112500"/>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4918" b="981"/>
          <a:stretch/>
        </p:blipFill>
        <p:spPr>
          <a:xfrm>
            <a:off x="4725193" y="930337"/>
            <a:ext cx="4443386" cy="1864246"/>
          </a:xfrm>
          <a:prstGeom prst="rect">
            <a:avLst/>
          </a:prstGeom>
          <a:ln>
            <a:noFill/>
          </a:ln>
          <a:effectLst>
            <a:softEdge rad="112500"/>
          </a:effectLst>
        </p:spPr>
      </p:pic>
      <p:pic>
        <p:nvPicPr>
          <p:cNvPr id="13" name="Picture 12">
            <a:extLst>
              <a:ext uri="{FF2B5EF4-FFF2-40B4-BE49-F238E27FC236}">
                <a16:creationId xmlns:a16="http://schemas.microsoft.com/office/drawing/2014/main" id="{3D789AA8-A763-4D68-988F-1B01471CE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471" r="-2712" b="3914"/>
          <a:stretch/>
        </p:blipFill>
        <p:spPr>
          <a:xfrm rot="21049538">
            <a:off x="335655" y="1180406"/>
            <a:ext cx="4038218" cy="1934831"/>
          </a:xfrm>
          <a:prstGeom prst="rect">
            <a:avLst/>
          </a:prstGeom>
          <a:ln>
            <a:noFill/>
          </a:ln>
          <a:effectLst>
            <a:softEdge rad="112500"/>
          </a:effectLst>
        </p:spPr>
      </p:pic>
      <p:pic>
        <p:nvPicPr>
          <p:cNvPr id="9" name="Picture 8">
            <a:extLst>
              <a:ext uri="{FF2B5EF4-FFF2-40B4-BE49-F238E27FC236}">
                <a16:creationId xmlns:a16="http://schemas.microsoft.com/office/drawing/2014/main" id="{B608F259-31B2-4FA0-94B9-1C00E465FA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838"/>
          <a:stretch/>
        </p:blipFill>
        <p:spPr>
          <a:xfrm rot="6499479">
            <a:off x="9177965" y="1489528"/>
            <a:ext cx="2922493" cy="2130465"/>
          </a:xfrm>
          <a:prstGeom prst="rect">
            <a:avLst/>
          </a:prstGeom>
          <a:ln>
            <a:noFill/>
          </a:ln>
          <a:effectLst>
            <a:softEdge rad="112500"/>
          </a:effectLst>
        </p:spPr>
      </p:pic>
      <p:sp>
        <p:nvSpPr>
          <p:cNvPr id="2" name="Title 1"/>
          <p:cNvSpPr>
            <a:spLocks noGrp="1"/>
          </p:cNvSpPr>
          <p:nvPr>
            <p:ph type="title"/>
          </p:nvPr>
        </p:nvSpPr>
        <p:spPr>
          <a:xfrm>
            <a:off x="1098689" y="241704"/>
            <a:ext cx="10178322" cy="932900"/>
          </a:xfrm>
        </p:spPr>
        <p:txBody>
          <a:bodyPr>
            <a:normAutofit/>
          </a:bodyPr>
          <a:lstStyle/>
          <a:p>
            <a:r>
              <a:rPr lang="en-US" sz="4800" dirty="0"/>
              <a:t>Julliannea’s experience at Highline </a:t>
            </a:r>
          </a:p>
        </p:txBody>
      </p:sp>
      <p:sp>
        <p:nvSpPr>
          <p:cNvPr id="11" name="TextBox 10">
            <a:extLst>
              <a:ext uri="{FF2B5EF4-FFF2-40B4-BE49-F238E27FC236}">
                <a16:creationId xmlns:a16="http://schemas.microsoft.com/office/drawing/2014/main" id="{28E3A4F7-CE6F-40C2-B8A9-37C3A3F72637}"/>
              </a:ext>
            </a:extLst>
          </p:cNvPr>
          <p:cNvSpPr txBox="1"/>
          <p:nvPr/>
        </p:nvSpPr>
        <p:spPr>
          <a:xfrm>
            <a:off x="2984216" y="2498948"/>
            <a:ext cx="6407268" cy="3016210"/>
          </a:xfrm>
          <a:prstGeom prst="rect">
            <a:avLst/>
          </a:prstGeom>
          <a:noFill/>
        </p:spPr>
        <p:txBody>
          <a:bodyPr wrap="square" rtlCol="0">
            <a:spAutoFit/>
          </a:bodyPr>
          <a:lstStyle/>
          <a:p>
            <a:pPr marL="285750" indent="-285750" algn="ctr">
              <a:lnSpc>
                <a:spcPct val="250000"/>
              </a:lnSpc>
              <a:buFont typeface="Wingdings" panose="05000000000000000000" pitchFamily="2" charset="2"/>
              <a:buChar char="v"/>
            </a:pPr>
            <a:r>
              <a:rPr lang="en-US" sz="2000" dirty="0"/>
              <a:t>My College and DVR Experience Before ACHIEVE </a:t>
            </a:r>
          </a:p>
          <a:p>
            <a:pPr marL="285750" indent="-285750" algn="ctr">
              <a:lnSpc>
                <a:spcPct val="250000"/>
              </a:lnSpc>
              <a:buFont typeface="Wingdings" panose="05000000000000000000" pitchFamily="2" charset="2"/>
              <a:buChar char="v"/>
            </a:pPr>
            <a:r>
              <a:rPr lang="en-US" sz="2000" dirty="0"/>
              <a:t>Experience with ACHIEVE &amp; Highline College</a:t>
            </a:r>
          </a:p>
          <a:p>
            <a:pPr marL="285750" indent="-285750" algn="ctr">
              <a:lnSpc>
                <a:spcPct val="250000"/>
              </a:lnSpc>
              <a:buFont typeface="Wingdings" panose="05000000000000000000" pitchFamily="2" charset="2"/>
              <a:buChar char="v"/>
            </a:pPr>
            <a:r>
              <a:rPr lang="en-US" sz="2000" dirty="0"/>
              <a:t>After ACHIEVE</a:t>
            </a:r>
          </a:p>
          <a:p>
            <a:pPr marL="285750" indent="-285750">
              <a:buFont typeface="Wingdings" panose="05000000000000000000" pitchFamily="2" charset="2"/>
              <a:buChar char="v"/>
            </a:pPr>
            <a:endParaRPr lang="en-US" sz="2000" dirty="0"/>
          </a:p>
          <a:p>
            <a:endParaRPr lang="en-US" sz="2000" dirty="0"/>
          </a:p>
        </p:txBody>
      </p:sp>
      <p:pic>
        <p:nvPicPr>
          <p:cNvPr id="15" name="Picture 14">
            <a:extLst>
              <a:ext uri="{FF2B5EF4-FFF2-40B4-BE49-F238E27FC236}">
                <a16:creationId xmlns:a16="http://schemas.microsoft.com/office/drawing/2014/main" id="{478410DE-DA2F-49C3-B63A-1C2C6CC13F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44268">
            <a:off x="8656359" y="4073773"/>
            <a:ext cx="2946624" cy="2541760"/>
          </a:xfrm>
          <a:prstGeom prst="rect">
            <a:avLst/>
          </a:prstGeom>
          <a:ln>
            <a:noFill/>
          </a:ln>
          <a:effectLst>
            <a:softEdge rad="112500"/>
          </a:effectLst>
        </p:spPr>
      </p:pic>
      <p:pic>
        <p:nvPicPr>
          <p:cNvPr id="6" name="Picture 5">
            <a:extLst>
              <a:ext uri="{FF2B5EF4-FFF2-40B4-BE49-F238E27FC236}">
                <a16:creationId xmlns:a16="http://schemas.microsoft.com/office/drawing/2014/main" id="{1BFB5BAC-561B-49AF-ABF1-CAEDB4E85E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11190">
            <a:off x="339054" y="4192081"/>
            <a:ext cx="3693459" cy="2077571"/>
          </a:xfrm>
          <a:prstGeom prst="rect">
            <a:avLst/>
          </a:prstGeom>
          <a:ln>
            <a:noFill/>
          </a:ln>
          <a:effectLst>
            <a:softEdge rad="112500"/>
          </a:effectLst>
        </p:spPr>
      </p:pic>
    </p:spTree>
    <p:extLst>
      <p:ext uri="{BB962C8B-B14F-4D97-AF65-F5344CB8AC3E}">
        <p14:creationId xmlns:p14="http://schemas.microsoft.com/office/powerpoint/2010/main" val="302834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Michael’s campus life experience</a:t>
            </a:r>
          </a:p>
        </p:txBody>
      </p:sp>
      <p:sp>
        <p:nvSpPr>
          <p:cNvPr id="3" name="Content Placeholder 2"/>
          <p:cNvSpPr>
            <a:spLocks noGrp="1"/>
          </p:cNvSpPr>
          <p:nvPr>
            <p:ph idx="1"/>
          </p:nvPr>
        </p:nvSpPr>
        <p:spPr>
          <a:xfrm>
            <a:off x="4108174" y="2216982"/>
            <a:ext cx="7633252" cy="3798956"/>
          </a:xfrm>
        </p:spPr>
        <p:txBody>
          <a:bodyPr>
            <a:normAutofit fontScale="92500" lnSpcReduction="20000"/>
          </a:bodyPr>
          <a:lstStyle/>
          <a:p>
            <a:r>
              <a:rPr lang="en-US" dirty="0"/>
              <a:t>When I first came to Highline, I requested a lot of support. But now, I’m a Peer Navigator helping others. </a:t>
            </a:r>
          </a:p>
          <a:p>
            <a:r>
              <a:rPr lang="en-US" dirty="0"/>
              <a:t>I played on Highline College unified soccer team last year in the spring!! </a:t>
            </a:r>
          </a:p>
          <a:p>
            <a:r>
              <a:rPr lang="en-US" dirty="0"/>
              <a:t>We had soccer practice every Thursday and on the weekend we had our soccer matches at Ingraham High School and we would play 5 v 5. We had districts and Highline College finished second place in their division and advanced to compete in state soccer tournament.</a:t>
            </a:r>
          </a:p>
          <a:p>
            <a:r>
              <a:rPr lang="en-US" dirty="0"/>
              <a:t>The coach of our team decided move us to the 7 v 7 division at the state soccer tournament and that was a lot more work because the field was bigger and wider.  We won gold out of the loser bracket in our division.  We had to play the same team in the first game and in the championship match and we beat them. </a:t>
            </a:r>
          </a:p>
        </p:txBody>
      </p:sp>
      <p:pic>
        <p:nvPicPr>
          <p:cNvPr id="5" name="Picture 4">
            <a:extLst>
              <a:ext uri="{FF2B5EF4-FFF2-40B4-BE49-F238E27FC236}">
                <a16:creationId xmlns:a16="http://schemas.microsoft.com/office/drawing/2014/main" id="{75BB6AAA-73D0-4052-BBCF-05501F471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983" y="1567626"/>
            <a:ext cx="1762539" cy="2350052"/>
          </a:xfrm>
          <a:prstGeom prst="rect">
            <a:avLst/>
          </a:prstGeom>
        </p:spPr>
      </p:pic>
      <p:pic>
        <p:nvPicPr>
          <p:cNvPr id="7" name="Picture 6">
            <a:extLst>
              <a:ext uri="{FF2B5EF4-FFF2-40B4-BE49-F238E27FC236}">
                <a16:creationId xmlns:a16="http://schemas.microsoft.com/office/drawing/2014/main" id="{DBD1FDD4-A284-432F-8CC6-C569D8D45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983" y="4031815"/>
            <a:ext cx="2001078" cy="2668103"/>
          </a:xfrm>
          <a:prstGeom prst="rect">
            <a:avLst/>
          </a:prstGeom>
        </p:spPr>
      </p:pic>
    </p:spTree>
    <p:extLst>
      <p:ext uri="{BB962C8B-B14F-4D97-AF65-F5344CB8AC3E}">
        <p14:creationId xmlns:p14="http://schemas.microsoft.com/office/powerpoint/2010/main" val="354606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362A-2771-456A-8E3E-781FF4F21BFB}"/>
              </a:ext>
            </a:extLst>
          </p:cNvPr>
          <p:cNvSpPr>
            <a:spLocks noGrp="1"/>
          </p:cNvSpPr>
          <p:nvPr>
            <p:ph type="title"/>
          </p:nvPr>
        </p:nvSpPr>
        <p:spPr/>
        <p:txBody>
          <a:bodyPr/>
          <a:lstStyle/>
          <a:p>
            <a:r>
              <a:rPr lang="en-US" dirty="0"/>
              <a:t>Michael’s campus life experience</a:t>
            </a:r>
          </a:p>
        </p:txBody>
      </p:sp>
      <p:sp>
        <p:nvSpPr>
          <p:cNvPr id="3" name="Content Placeholder 2">
            <a:extLst>
              <a:ext uri="{FF2B5EF4-FFF2-40B4-BE49-F238E27FC236}">
                <a16:creationId xmlns:a16="http://schemas.microsoft.com/office/drawing/2014/main" id="{6D149E81-2948-4F5D-8ED5-166DA89F150B}"/>
              </a:ext>
            </a:extLst>
          </p:cNvPr>
          <p:cNvSpPr>
            <a:spLocks noGrp="1"/>
          </p:cNvSpPr>
          <p:nvPr>
            <p:ph idx="1"/>
          </p:nvPr>
        </p:nvSpPr>
        <p:spPr>
          <a:xfrm>
            <a:off x="1088571" y="2286001"/>
            <a:ext cx="10827658" cy="4189614"/>
          </a:xfrm>
        </p:spPr>
        <p:txBody>
          <a:bodyPr/>
          <a:lstStyle/>
          <a:p>
            <a:r>
              <a:rPr lang="en-US" dirty="0"/>
              <a:t>I had an internship for 11 weeks at the Water Town Hotel and I worked as a front desk assistant. It gave me so much confidence in working.  When I worked my shift started at 7:00 in the morning and ended at 9:30 on Monday and at noon on Friday.</a:t>
            </a:r>
          </a:p>
          <a:p>
            <a:r>
              <a:rPr lang="en-US" dirty="0"/>
              <a:t>I also did cooking club where we made a different kinds of food and </a:t>
            </a:r>
            <a:r>
              <a:rPr lang="en-US" dirty="0" err="1"/>
              <a:t>hungout</a:t>
            </a:r>
            <a:r>
              <a:rPr lang="en-US" dirty="0"/>
              <a:t> with friends. One time, I really enjoyed learning about how to cook a steak on the grill and tasting it after cooking it made me think I would like to cook a steak all by myself!!</a:t>
            </a:r>
          </a:p>
        </p:txBody>
      </p:sp>
      <p:pic>
        <p:nvPicPr>
          <p:cNvPr id="5" name="Picture 4">
            <a:extLst>
              <a:ext uri="{FF2B5EF4-FFF2-40B4-BE49-F238E27FC236}">
                <a16:creationId xmlns:a16="http://schemas.microsoft.com/office/drawing/2014/main" id="{BAE75FE5-487A-4788-91B5-8302D3319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01" y="4066687"/>
            <a:ext cx="1807028" cy="2408928"/>
          </a:xfrm>
          <a:prstGeom prst="rect">
            <a:avLst/>
          </a:prstGeom>
        </p:spPr>
      </p:pic>
    </p:spTree>
    <p:extLst>
      <p:ext uri="{BB962C8B-B14F-4D97-AF65-F5344CB8AC3E}">
        <p14:creationId xmlns:p14="http://schemas.microsoft.com/office/powerpoint/2010/main" val="371794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Vivica Black</a:t>
            </a:r>
          </a:p>
        </p:txBody>
      </p:sp>
      <p:sp>
        <p:nvSpPr>
          <p:cNvPr id="3" name="Content Placeholder 2"/>
          <p:cNvSpPr>
            <a:spLocks noGrp="1"/>
          </p:cNvSpPr>
          <p:nvPr>
            <p:ph idx="1"/>
          </p:nvPr>
        </p:nvSpPr>
        <p:spPr>
          <a:xfrm>
            <a:off x="2024743" y="1374722"/>
            <a:ext cx="4859383" cy="1550775"/>
          </a:xfrm>
        </p:spPr>
        <p:txBody>
          <a:bodyPr/>
          <a:lstStyle/>
          <a:p>
            <a:r>
              <a:rPr lang="en-US" dirty="0"/>
              <a:t>Before I went to Highline College</a:t>
            </a:r>
          </a:p>
          <a:p>
            <a:r>
              <a:rPr lang="en-US" dirty="0"/>
              <a:t>My Experience At Highline College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036" y="3921466"/>
            <a:ext cx="3119667" cy="22575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645" y="3082358"/>
            <a:ext cx="3055530" cy="30557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678" y="3044546"/>
            <a:ext cx="3402106" cy="31313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6931" y="236615"/>
            <a:ext cx="4796810" cy="2728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36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06706">
            <a:off x="6938939" y="1307359"/>
            <a:ext cx="4643377" cy="3099455"/>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sz="3600" dirty="0"/>
              <a:t>How to make the most of your campus experience</a:t>
            </a:r>
          </a:p>
        </p:txBody>
      </p:sp>
      <p:sp>
        <p:nvSpPr>
          <p:cNvPr id="3" name="Content Placeholder 2"/>
          <p:cNvSpPr>
            <a:spLocks noGrp="1"/>
          </p:cNvSpPr>
          <p:nvPr>
            <p:ph idx="1"/>
          </p:nvPr>
        </p:nvSpPr>
        <p:spPr>
          <a:xfrm>
            <a:off x="1001157" y="1569226"/>
            <a:ext cx="6351621" cy="4327741"/>
          </a:xfrm>
        </p:spPr>
        <p:txBody>
          <a:bodyPr>
            <a:normAutofit/>
          </a:bodyPr>
          <a:lstStyle/>
          <a:p>
            <a:r>
              <a:rPr lang="en-US" dirty="0">
                <a:solidFill>
                  <a:schemeClr val="tx1"/>
                </a:solidFill>
              </a:rPr>
              <a:t>Be present as much as you can.</a:t>
            </a:r>
          </a:p>
          <a:p>
            <a:r>
              <a:rPr lang="en-US" dirty="0">
                <a:solidFill>
                  <a:schemeClr val="tx1"/>
                </a:solidFill>
              </a:rPr>
              <a:t>Explore different opportunities to find your true passion</a:t>
            </a:r>
          </a:p>
          <a:p>
            <a:r>
              <a:rPr lang="en-US" dirty="0">
                <a:solidFill>
                  <a:schemeClr val="tx1"/>
                </a:solidFill>
              </a:rPr>
              <a:t>Talk to other students.</a:t>
            </a:r>
          </a:p>
          <a:p>
            <a:r>
              <a:rPr lang="en-US" dirty="0">
                <a:solidFill>
                  <a:schemeClr val="tx1"/>
                </a:solidFill>
              </a:rPr>
              <a:t>Try new things</a:t>
            </a:r>
          </a:p>
          <a:p>
            <a:r>
              <a:rPr lang="en-US" dirty="0">
                <a:solidFill>
                  <a:schemeClr val="tx1"/>
                </a:solidFill>
              </a:rPr>
              <a:t>Make new friends</a:t>
            </a:r>
          </a:p>
          <a:p>
            <a:r>
              <a:rPr lang="en-US" dirty="0">
                <a:solidFill>
                  <a:schemeClr val="tx1"/>
                </a:solidFill>
              </a:rPr>
              <a:t>Get involved</a:t>
            </a:r>
          </a:p>
          <a:p>
            <a:r>
              <a:rPr lang="en-US" dirty="0">
                <a:solidFill>
                  <a:schemeClr val="tx1"/>
                </a:solidFill>
              </a:rPr>
              <a:t>Learn to manage stress and anxiety</a:t>
            </a:r>
          </a:p>
          <a:p>
            <a:r>
              <a:rPr lang="en-US" dirty="0">
                <a:solidFill>
                  <a:schemeClr val="tx1"/>
                </a:solidFill>
              </a:rPr>
              <a:t>When you need help, ask for help!</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45150">
            <a:off x="5706622" y="3918547"/>
            <a:ext cx="4028219" cy="2685479"/>
          </a:xfrm>
          <a:prstGeom prst="rect">
            <a:avLst/>
          </a:prstGeom>
          <a:ln>
            <a:noFill/>
          </a:ln>
          <a:effectLst>
            <a:softEdge rad="112500"/>
          </a:effectLst>
        </p:spPr>
      </p:pic>
    </p:spTree>
    <p:extLst>
      <p:ext uri="{BB962C8B-B14F-4D97-AF65-F5344CB8AC3E}">
        <p14:creationId xmlns:p14="http://schemas.microsoft.com/office/powerpoint/2010/main" val="270183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1506" y="3005683"/>
            <a:ext cx="4507107" cy="830997"/>
          </a:xfrm>
          <a:prstGeom prst="rect">
            <a:avLst/>
          </a:prstGeom>
          <a:noFill/>
        </p:spPr>
        <p:txBody>
          <a:bodyPr wrap="square" rtlCol="0">
            <a:spAutoFit/>
          </a:bodyPr>
          <a:lstStyle/>
          <a:p>
            <a:r>
              <a:rPr lang="en-US" sz="2400" dirty="0"/>
              <a:t>Julliannea Plummer </a:t>
            </a:r>
          </a:p>
          <a:p>
            <a:r>
              <a:rPr lang="en-US" sz="2400" dirty="0">
                <a:hlinkClick r:id="rId2"/>
              </a:rPr>
              <a:t>plumgirl21@students.highline.edu</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94" y="697038"/>
            <a:ext cx="2091028" cy="2040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255632" y="1065531"/>
            <a:ext cx="5647742" cy="1107996"/>
          </a:xfrm>
          <a:prstGeom prst="rect">
            <a:avLst/>
          </a:prstGeom>
          <a:noFill/>
        </p:spPr>
        <p:txBody>
          <a:bodyPr wrap="square" rtlCol="0">
            <a:spAutoFit/>
          </a:bodyPr>
          <a:lstStyle/>
          <a:p>
            <a:r>
              <a:rPr lang="en-US" sz="2400" dirty="0" err="1"/>
              <a:t>Vivica</a:t>
            </a:r>
            <a:r>
              <a:rPr lang="en-US" sz="2400" dirty="0"/>
              <a:t> Black</a:t>
            </a:r>
          </a:p>
          <a:p>
            <a:r>
              <a:rPr lang="en-US" sz="2400" dirty="0">
                <a:hlinkClick r:id="rId4"/>
              </a:rPr>
              <a:t>vivicablack@students.highline.edu</a:t>
            </a:r>
            <a:endParaRPr lang="en-US" sz="2400" dirty="0"/>
          </a:p>
          <a:p>
            <a:endParaRPr lang="en-US" dirty="0"/>
          </a:p>
        </p:txBody>
      </p:sp>
      <p:pic>
        <p:nvPicPr>
          <p:cNvPr id="7" name="Content Placeholder 5">
            <a:extLst>
              <a:ext uri="{FF2B5EF4-FFF2-40B4-BE49-F238E27FC236}">
                <a16:creationId xmlns:a16="http://schemas.microsoft.com/office/drawing/2014/main" id="{13232357-323F-4794-83EC-E67C645ED6EA}"/>
              </a:ext>
            </a:extLst>
          </p:cNvPr>
          <p:cNvPicPr>
            <a:picLocks noChangeAspect="1"/>
          </p:cNvPicPr>
          <p:nvPr/>
        </p:nvPicPr>
        <p:blipFill rotWithShape="1">
          <a:blip r:embed="rId5"/>
          <a:srcRect t="8118" b="26900"/>
          <a:stretch/>
        </p:blipFill>
        <p:spPr>
          <a:xfrm>
            <a:off x="8182360" y="2300947"/>
            <a:ext cx="2153988" cy="2401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40B82557-D04C-4F87-84EC-E6317F61CE8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30000" contrast="15000"/>
                    </a14:imgEffect>
                  </a14:imgLayer>
                </a14:imgProps>
              </a:ext>
              <a:ext uri="{28A0092B-C50C-407E-A947-70E740481C1C}">
                <a14:useLocalDpi xmlns:a14="http://schemas.microsoft.com/office/drawing/2010/main" val="0"/>
              </a:ext>
            </a:extLst>
          </a:blip>
          <a:stretch>
            <a:fillRect/>
          </a:stretch>
        </p:blipFill>
        <p:spPr>
          <a:xfrm>
            <a:off x="1055195" y="4254913"/>
            <a:ext cx="2091026" cy="2344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01C2CA40-CB75-4E1A-8D04-1FFC5950B0E8}"/>
              </a:ext>
            </a:extLst>
          </p:cNvPr>
          <p:cNvSpPr txBox="1"/>
          <p:nvPr/>
        </p:nvSpPr>
        <p:spPr>
          <a:xfrm>
            <a:off x="3326028" y="4905899"/>
            <a:ext cx="4999195" cy="1200329"/>
          </a:xfrm>
          <a:prstGeom prst="rect">
            <a:avLst/>
          </a:prstGeom>
          <a:noFill/>
        </p:spPr>
        <p:txBody>
          <a:bodyPr wrap="square" rtlCol="0">
            <a:spAutoFit/>
          </a:bodyPr>
          <a:lstStyle/>
          <a:p>
            <a:r>
              <a:rPr lang="en-US" sz="2400" dirty="0"/>
              <a:t>Michael </a:t>
            </a:r>
            <a:r>
              <a:rPr lang="en-US" sz="2400" dirty="0" err="1"/>
              <a:t>Zunick</a:t>
            </a:r>
            <a:endParaRPr lang="en-US" sz="2400" dirty="0"/>
          </a:p>
          <a:p>
            <a:r>
              <a:rPr lang="en-US" sz="2400" dirty="0">
                <a:hlinkClick r:id="rId8"/>
              </a:rPr>
              <a:t>michaelzunick@students.highline.edu</a:t>
            </a:r>
            <a:r>
              <a:rPr lang="en-US" sz="2400" dirty="0"/>
              <a:t> </a:t>
            </a:r>
          </a:p>
          <a:p>
            <a:r>
              <a:rPr lang="en-US" sz="2400" dirty="0"/>
              <a:t> </a:t>
            </a:r>
          </a:p>
        </p:txBody>
      </p:sp>
      <p:sp>
        <p:nvSpPr>
          <p:cNvPr id="10" name="TextBox 9">
            <a:extLst>
              <a:ext uri="{FF2B5EF4-FFF2-40B4-BE49-F238E27FC236}">
                <a16:creationId xmlns:a16="http://schemas.microsoft.com/office/drawing/2014/main" id="{D208E8EC-5B8F-4F00-856A-07BAFFDFE3A2}"/>
              </a:ext>
            </a:extLst>
          </p:cNvPr>
          <p:cNvSpPr txBox="1"/>
          <p:nvPr/>
        </p:nvSpPr>
        <p:spPr>
          <a:xfrm>
            <a:off x="5468470" y="154821"/>
            <a:ext cx="4386729" cy="461665"/>
          </a:xfrm>
          <a:prstGeom prst="rect">
            <a:avLst/>
          </a:prstGeom>
          <a:noFill/>
        </p:spPr>
        <p:txBody>
          <a:bodyPr wrap="square" rtlCol="0">
            <a:spAutoFit/>
          </a:bodyPr>
          <a:lstStyle/>
          <a:p>
            <a:r>
              <a:rPr lang="en-US" sz="2400" b="1" u="sng" dirty="0"/>
              <a:t>Information Contacts</a:t>
            </a:r>
          </a:p>
        </p:txBody>
      </p:sp>
    </p:spTree>
    <p:extLst>
      <p:ext uri="{BB962C8B-B14F-4D97-AF65-F5344CB8AC3E}">
        <p14:creationId xmlns:p14="http://schemas.microsoft.com/office/powerpoint/2010/main" val="379519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CD98-1F31-4515-B9B6-0B45C4A0884A}"/>
              </a:ext>
            </a:extLst>
          </p:cNvPr>
          <p:cNvSpPr>
            <a:spLocks noGrp="1"/>
          </p:cNvSpPr>
          <p:nvPr>
            <p:ph type="ctrTitle"/>
          </p:nvPr>
        </p:nvSpPr>
        <p:spPr>
          <a:xfrm>
            <a:off x="1215976" y="1231506"/>
            <a:ext cx="10318418" cy="4394988"/>
          </a:xfrm>
        </p:spPr>
        <p:txBody>
          <a:bodyPr/>
          <a:lstStyle/>
          <a:p>
            <a:r>
              <a:rPr lang="en-US" dirty="0"/>
              <a:t>Thank you!</a:t>
            </a:r>
          </a:p>
        </p:txBody>
      </p:sp>
    </p:spTree>
    <p:extLst>
      <p:ext uri="{BB962C8B-B14F-4D97-AF65-F5344CB8AC3E}">
        <p14:creationId xmlns:p14="http://schemas.microsoft.com/office/powerpoint/2010/main" val="279558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leadership?</a:t>
            </a:r>
          </a:p>
        </p:txBody>
      </p:sp>
      <p:sp>
        <p:nvSpPr>
          <p:cNvPr id="3" name="Content Placeholder 2"/>
          <p:cNvSpPr>
            <a:spLocks noGrp="1"/>
          </p:cNvSpPr>
          <p:nvPr>
            <p:ph idx="1"/>
          </p:nvPr>
        </p:nvSpPr>
        <p:spPr>
          <a:xfrm>
            <a:off x="1251678" y="2299253"/>
            <a:ext cx="10178322" cy="3593591"/>
          </a:xfrm>
        </p:spPr>
        <p:txBody>
          <a:bodyPr/>
          <a:lstStyle/>
          <a:p>
            <a:r>
              <a:rPr lang="en-US"/>
              <a:t>What </a:t>
            </a:r>
            <a:r>
              <a:rPr lang="en-US" dirty="0"/>
              <a:t>is leadership to you? </a:t>
            </a:r>
          </a:p>
          <a:p>
            <a:pPr marL="0" indent="0">
              <a:buNone/>
            </a:pPr>
            <a:endParaRPr lang="en-US" dirty="0"/>
          </a:p>
          <a:p>
            <a:r>
              <a:rPr lang="en-US" dirty="0"/>
              <a:t>Leadership is when you have the chance to show people ways to do things and to support people if they are struggling with something</a:t>
            </a:r>
          </a:p>
          <a:p>
            <a:r>
              <a:rPr lang="en-US" dirty="0"/>
              <a:t>It can also be helping with homework or talking with their professor or advisor to get some more help</a:t>
            </a:r>
          </a:p>
          <a:p>
            <a:r>
              <a:rPr lang="en-US" dirty="0"/>
              <a:t>A leader is willing to listen and is open minded to people’s opinions</a:t>
            </a:r>
          </a:p>
          <a:p>
            <a:r>
              <a:rPr lang="en-US" dirty="0"/>
              <a:t>A leader can motivate people and be creative</a:t>
            </a:r>
          </a:p>
        </p:txBody>
      </p:sp>
      <p:pic>
        <p:nvPicPr>
          <p:cNvPr id="5" name="Picture 4">
            <a:extLst>
              <a:ext uri="{FF2B5EF4-FFF2-40B4-BE49-F238E27FC236}">
                <a16:creationId xmlns:a16="http://schemas.microsoft.com/office/drawing/2014/main" id="{AC5BEFEA-754E-4237-8AD8-063302E56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790" y="1270634"/>
            <a:ext cx="2902226" cy="1632502"/>
          </a:xfrm>
          <a:prstGeom prst="rect">
            <a:avLst/>
          </a:prstGeom>
        </p:spPr>
      </p:pic>
    </p:spTree>
    <p:extLst>
      <p:ext uri="{BB962C8B-B14F-4D97-AF65-F5344CB8AC3E}">
        <p14:creationId xmlns:p14="http://schemas.microsoft.com/office/powerpoint/2010/main" val="219684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393084" cy="614997"/>
          </a:xfrm>
        </p:spPr>
        <p:txBody>
          <a:bodyPr>
            <a:normAutofit fontScale="90000"/>
          </a:bodyPr>
          <a:lstStyle/>
          <a:p>
            <a:r>
              <a:rPr lang="en-US" sz="4000" dirty="0"/>
              <a:t>Why leadership is important ?</a:t>
            </a:r>
          </a:p>
        </p:txBody>
      </p:sp>
      <p:sp>
        <p:nvSpPr>
          <p:cNvPr id="3" name="Subtitle 2"/>
          <p:cNvSpPr>
            <a:spLocks noGrp="1"/>
          </p:cNvSpPr>
          <p:nvPr>
            <p:ph type="subTitle" idx="1"/>
          </p:nvPr>
        </p:nvSpPr>
        <p:spPr>
          <a:xfrm>
            <a:off x="1524000" y="2452254"/>
            <a:ext cx="8609215" cy="3445625"/>
          </a:xfrm>
        </p:spPr>
        <p:txBody>
          <a:bodyPr/>
          <a:lstStyle/>
          <a:p>
            <a:pPr marL="342900" indent="-342900" algn="l">
              <a:buFont typeface="Arial" panose="020B0604020202020204" pitchFamily="34" charset="0"/>
              <a:buChar char="•"/>
            </a:pPr>
            <a:r>
              <a:rPr lang="en-US" dirty="0"/>
              <a:t>Encouraging others to advocate for themselves</a:t>
            </a:r>
          </a:p>
          <a:p>
            <a:pPr marL="342900" indent="-342900" algn="l">
              <a:buFont typeface="Arial" panose="020B0604020202020204" pitchFamily="34" charset="0"/>
              <a:buChar char="•"/>
            </a:pPr>
            <a:r>
              <a:rPr lang="en-US" dirty="0"/>
              <a:t>Inspiring others to do their best</a:t>
            </a:r>
          </a:p>
          <a:p>
            <a:pPr marL="342900" indent="-342900" algn="l">
              <a:buFont typeface="Arial" panose="020B0604020202020204" pitchFamily="34" charset="0"/>
              <a:buChar char="•"/>
            </a:pPr>
            <a:r>
              <a:rPr lang="en-US" dirty="0"/>
              <a:t>Helps make you a better person and a good friend</a:t>
            </a:r>
          </a:p>
          <a:p>
            <a:pPr marL="342900" indent="-342900" algn="l">
              <a:buFont typeface="Arial" panose="020B0604020202020204" pitchFamily="34" charset="0"/>
              <a:buChar char="•"/>
            </a:pPr>
            <a:r>
              <a:rPr lang="en-US" dirty="0"/>
              <a:t>Help you decide on a career path</a:t>
            </a:r>
          </a:p>
        </p:txBody>
      </p:sp>
    </p:spTree>
    <p:extLst>
      <p:ext uri="{BB962C8B-B14F-4D97-AF65-F5344CB8AC3E}">
        <p14:creationId xmlns:p14="http://schemas.microsoft.com/office/powerpoint/2010/main" val="364558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57" y="1194990"/>
            <a:ext cx="3973136" cy="2648757"/>
          </a:xfrm>
          <a:prstGeom prst="ellipse">
            <a:avLst/>
          </a:prstGeom>
          <a:ln>
            <a:noFill/>
          </a:ln>
          <a:effectLst>
            <a:softEdge rad="112500"/>
          </a:effectLst>
        </p:spPr>
      </p:pic>
      <p:sp>
        <p:nvSpPr>
          <p:cNvPr id="2" name="Title 1"/>
          <p:cNvSpPr>
            <a:spLocks noGrp="1"/>
          </p:cNvSpPr>
          <p:nvPr>
            <p:ph type="title"/>
          </p:nvPr>
        </p:nvSpPr>
        <p:spPr>
          <a:xfrm>
            <a:off x="1058099" y="-419720"/>
            <a:ext cx="10327951" cy="2231895"/>
          </a:xfrm>
        </p:spPr>
        <p:txBody>
          <a:bodyPr>
            <a:normAutofit fontScale="90000"/>
          </a:bodyPr>
          <a:lstStyle/>
          <a:p>
            <a:pPr algn="ctr"/>
            <a:br>
              <a:rPr lang="en-US" dirty="0"/>
            </a:br>
            <a:r>
              <a:rPr lang="en-US" dirty="0"/>
              <a:t>Facing fears and growing confidence</a:t>
            </a:r>
            <a:br>
              <a:rPr lang="en-US" dirty="0"/>
            </a:br>
            <a:br>
              <a:rPr lang="en-US" dirty="0"/>
            </a:br>
            <a:endParaRPr lang="en-US" dirty="0"/>
          </a:p>
        </p:txBody>
      </p:sp>
      <p:pic>
        <p:nvPicPr>
          <p:cNvPr id="5" name="Picture 4"/>
          <p:cNvPicPr>
            <a:picLocks noChangeAspect="1"/>
          </p:cNvPicPr>
          <p:nvPr/>
        </p:nvPicPr>
        <p:blipFill>
          <a:blip r:embed="rId3"/>
          <a:stretch>
            <a:fillRect/>
          </a:stretch>
        </p:blipFill>
        <p:spPr>
          <a:xfrm>
            <a:off x="6962042" y="3715788"/>
            <a:ext cx="5034303" cy="2266370"/>
          </a:xfrm>
          <a:prstGeom prst="ellipse">
            <a:avLst/>
          </a:prstGeom>
          <a:ln>
            <a:noFill/>
          </a:ln>
          <a:effectLst>
            <a:softEdge rad="112500"/>
          </a:effectLst>
        </p:spPr>
      </p:pic>
      <p:sp>
        <p:nvSpPr>
          <p:cNvPr id="3" name="Content Placeholder 2"/>
          <p:cNvSpPr>
            <a:spLocks noGrp="1"/>
          </p:cNvSpPr>
          <p:nvPr>
            <p:ph idx="1"/>
          </p:nvPr>
        </p:nvSpPr>
        <p:spPr>
          <a:xfrm>
            <a:off x="5031235" y="1812175"/>
            <a:ext cx="5276547" cy="1845425"/>
          </a:xfrm>
        </p:spPr>
        <p:txBody>
          <a:bodyPr>
            <a:normAutofit fontScale="70000" lnSpcReduction="20000"/>
          </a:bodyPr>
          <a:lstStyle/>
          <a:p>
            <a:pPr>
              <a:lnSpc>
                <a:spcPct val="200000"/>
              </a:lnSpc>
            </a:pPr>
            <a:r>
              <a:rPr lang="en-US" sz="2800" dirty="0">
                <a:solidFill>
                  <a:schemeClr val="tx1"/>
                </a:solidFill>
              </a:rPr>
              <a:t>What are fears you had about starting college? </a:t>
            </a:r>
          </a:p>
          <a:p>
            <a:pPr>
              <a:lnSpc>
                <a:spcPct val="200000"/>
              </a:lnSpc>
            </a:pPr>
            <a:r>
              <a:rPr lang="en-US" sz="2800" dirty="0">
                <a:solidFill>
                  <a:schemeClr val="tx1"/>
                </a:solidFill>
              </a:rPr>
              <a:t>College is about facing your fears</a:t>
            </a:r>
          </a:p>
          <a:p>
            <a:pPr marL="0" indent="0">
              <a:buNone/>
            </a:pPr>
            <a:endParaRPr lang="en-US" sz="2800" dirty="0">
              <a:solidFill>
                <a:schemeClr val="tx1"/>
              </a:solidFill>
            </a:endParaRPr>
          </a:p>
          <a:p>
            <a:pPr marL="0" indent="0">
              <a:buNone/>
            </a:pPr>
            <a:endParaRPr lang="en-US" dirty="0">
              <a:solidFill>
                <a:schemeClr val="tx1"/>
              </a:solidFill>
            </a:endParaRPr>
          </a:p>
          <a:p>
            <a:endParaRPr lang="en-US" dirty="0"/>
          </a:p>
          <a:p>
            <a:pPr marL="0" indent="0">
              <a:buNone/>
            </a:pPr>
            <a:endParaRPr lang="en-US" dirty="0"/>
          </a:p>
          <a:p>
            <a:endParaRPr lang="en-US" dirty="0"/>
          </a:p>
        </p:txBody>
      </p:sp>
      <p:sp>
        <p:nvSpPr>
          <p:cNvPr id="6" name="TextBox 5"/>
          <p:cNvSpPr txBox="1"/>
          <p:nvPr/>
        </p:nvSpPr>
        <p:spPr>
          <a:xfrm>
            <a:off x="989212" y="4540076"/>
            <a:ext cx="6384175" cy="1969770"/>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000" dirty="0"/>
              <a:t>What helps you grow your confidence to try new things?</a:t>
            </a:r>
          </a:p>
          <a:p>
            <a:endParaRPr lang="en-US" sz="2400" dirty="0"/>
          </a:p>
          <a:p>
            <a:endParaRPr lang="en-US" dirty="0"/>
          </a:p>
        </p:txBody>
      </p:sp>
    </p:spTree>
    <p:extLst>
      <p:ext uri="{BB962C8B-B14F-4D97-AF65-F5344CB8AC3E}">
        <p14:creationId xmlns:p14="http://schemas.microsoft.com/office/powerpoint/2010/main" val="198597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81540"/>
            <a:ext cx="8792095" cy="781252"/>
          </a:xfrm>
        </p:spPr>
        <p:txBody>
          <a:bodyPr>
            <a:normAutofit/>
          </a:bodyPr>
          <a:lstStyle/>
          <a:p>
            <a:r>
              <a:rPr lang="en-US" sz="3200" dirty="0"/>
              <a:t>Facing fears</a:t>
            </a:r>
          </a:p>
        </p:txBody>
      </p:sp>
      <p:sp>
        <p:nvSpPr>
          <p:cNvPr id="3" name="Subtitle 2"/>
          <p:cNvSpPr>
            <a:spLocks noGrp="1"/>
          </p:cNvSpPr>
          <p:nvPr>
            <p:ph type="subTitle" idx="1"/>
          </p:nvPr>
        </p:nvSpPr>
        <p:spPr>
          <a:xfrm>
            <a:off x="1524000" y="1562792"/>
            <a:ext cx="9886122" cy="4930774"/>
          </a:xfrm>
        </p:spPr>
        <p:txBody>
          <a:bodyPr>
            <a:normAutofit/>
          </a:bodyPr>
          <a:lstStyle/>
          <a:p>
            <a:pPr marL="342900" indent="-342900" algn="l">
              <a:buFont typeface="Wingdings" panose="05000000000000000000" pitchFamily="2" charset="2"/>
              <a:buChar char="§"/>
            </a:pPr>
            <a:r>
              <a:rPr lang="en-US" dirty="0"/>
              <a:t>You might have questions like: </a:t>
            </a:r>
          </a:p>
          <a:p>
            <a:pPr marL="800100" lvl="1" indent="-342900" algn="l">
              <a:buFont typeface="Wingdings" panose="05000000000000000000" pitchFamily="2" charset="2"/>
              <a:buChar char="§"/>
            </a:pPr>
            <a:r>
              <a:rPr lang="en-US" b="1" dirty="0">
                <a:solidFill>
                  <a:schemeClr val="tx1">
                    <a:lumMod val="85000"/>
                    <a:lumOff val="15000"/>
                  </a:schemeClr>
                </a:solidFill>
              </a:rPr>
              <a:t>What kind of questions can I ask? (RIGHT questions)</a:t>
            </a:r>
          </a:p>
          <a:p>
            <a:pPr marL="800100" lvl="1" indent="-342900" algn="l">
              <a:buFont typeface="Wingdings" panose="05000000000000000000" pitchFamily="2" charset="2"/>
              <a:buChar char="§"/>
            </a:pPr>
            <a:r>
              <a:rPr lang="en-US" b="1" dirty="0">
                <a:solidFill>
                  <a:schemeClr val="tx1">
                    <a:lumMod val="85000"/>
                    <a:lumOff val="15000"/>
                  </a:schemeClr>
                </a:solidFill>
              </a:rPr>
              <a:t>Is college system the same as high school?</a:t>
            </a:r>
          </a:p>
          <a:p>
            <a:pPr marL="800100" lvl="1" indent="-342900" algn="l">
              <a:buFont typeface="Wingdings" panose="05000000000000000000" pitchFamily="2" charset="2"/>
              <a:buChar char="§"/>
            </a:pPr>
            <a:r>
              <a:rPr lang="en-US" b="1" dirty="0">
                <a:solidFill>
                  <a:schemeClr val="tx1">
                    <a:lumMod val="85000"/>
                    <a:lumOff val="15000"/>
                  </a:schemeClr>
                </a:solidFill>
              </a:rPr>
              <a:t>What kind of classes do I need?</a:t>
            </a:r>
          </a:p>
          <a:p>
            <a:pPr marL="800100" lvl="1" indent="-342900" algn="l">
              <a:buFont typeface="Wingdings" panose="05000000000000000000" pitchFamily="2" charset="2"/>
              <a:buChar char="§"/>
            </a:pPr>
            <a:r>
              <a:rPr lang="en-US" b="1" dirty="0">
                <a:solidFill>
                  <a:schemeClr val="tx1">
                    <a:lumMod val="85000"/>
                    <a:lumOff val="15000"/>
                  </a:schemeClr>
                </a:solidFill>
              </a:rPr>
              <a:t>How to find my classes?</a:t>
            </a:r>
          </a:p>
          <a:p>
            <a:pPr marL="800100" lvl="1" indent="-342900" algn="l">
              <a:buFont typeface="Wingdings" panose="05000000000000000000" pitchFamily="2" charset="2"/>
              <a:buChar char="§"/>
            </a:pPr>
            <a:r>
              <a:rPr lang="en-US" b="1" dirty="0">
                <a:solidFill>
                  <a:schemeClr val="tx1">
                    <a:lumMod val="85000"/>
                    <a:lumOff val="15000"/>
                  </a:schemeClr>
                </a:solidFill>
              </a:rPr>
              <a:t>Who I can ask for help?</a:t>
            </a:r>
          </a:p>
          <a:p>
            <a:pPr marL="800100" lvl="1" indent="-342900" algn="l">
              <a:buFont typeface="Wingdings" panose="05000000000000000000" pitchFamily="2" charset="2"/>
              <a:buChar char="§"/>
            </a:pPr>
            <a:r>
              <a:rPr lang="en-US" b="1" dirty="0">
                <a:solidFill>
                  <a:schemeClr val="tx1">
                    <a:lumMod val="85000"/>
                    <a:lumOff val="15000"/>
                  </a:schemeClr>
                </a:solidFill>
              </a:rPr>
              <a:t>Why I need to participate in campus activities?</a:t>
            </a:r>
          </a:p>
          <a:p>
            <a:pPr marL="800100" lvl="1" indent="-342900" algn="l">
              <a:buFont typeface="Wingdings" panose="05000000000000000000" pitchFamily="2" charset="2"/>
              <a:buChar char="§"/>
            </a:pPr>
            <a:r>
              <a:rPr lang="en-US" b="1" dirty="0">
                <a:solidFill>
                  <a:schemeClr val="tx1">
                    <a:lumMod val="85000"/>
                    <a:lumOff val="15000"/>
                  </a:schemeClr>
                </a:solidFill>
              </a:rPr>
              <a:t>How to find the RIGHT campus event for me?  </a:t>
            </a:r>
          </a:p>
          <a:p>
            <a:pPr marL="800100" lvl="1" indent="-342900" algn="l">
              <a:buFont typeface="Wingdings" panose="05000000000000000000" pitchFamily="2" charset="2"/>
              <a:buChar char="§"/>
            </a:pPr>
            <a:r>
              <a:rPr lang="en-US" b="1" dirty="0">
                <a:solidFill>
                  <a:schemeClr val="tx1">
                    <a:lumMod val="85000"/>
                    <a:lumOff val="15000"/>
                  </a:schemeClr>
                </a:solidFill>
              </a:rPr>
              <a:t>Will People look at me because they know about my disability?</a:t>
            </a:r>
          </a:p>
          <a:p>
            <a:pPr marL="342900" indent="-342900" algn="l">
              <a:buFont typeface="Wingdings" panose="05000000000000000000" pitchFamily="2" charset="2"/>
              <a:buChar char="§"/>
            </a:pPr>
            <a:endParaRPr lang="en-US" dirty="0"/>
          </a:p>
          <a:p>
            <a:endParaRPr lang="en-US" dirty="0"/>
          </a:p>
        </p:txBody>
      </p:sp>
      <p:pic>
        <p:nvPicPr>
          <p:cNvPr id="7" name="Picture 6">
            <a:extLst>
              <a:ext uri="{FF2B5EF4-FFF2-40B4-BE49-F238E27FC236}">
                <a16:creationId xmlns:a16="http://schemas.microsoft.com/office/drawing/2014/main" id="{A1F7BCC1-EBDD-47E4-BC83-F85EFFB51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298" y="2591807"/>
            <a:ext cx="2469553" cy="1436372"/>
          </a:xfrm>
          <a:prstGeom prst="rect">
            <a:avLst/>
          </a:prstGeom>
        </p:spPr>
      </p:pic>
    </p:spTree>
    <p:extLst>
      <p:ext uri="{BB962C8B-B14F-4D97-AF65-F5344CB8AC3E}">
        <p14:creationId xmlns:p14="http://schemas.microsoft.com/office/powerpoint/2010/main" val="64732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376458" cy="806190"/>
          </a:xfrm>
        </p:spPr>
        <p:txBody>
          <a:bodyPr>
            <a:normAutofit fontScale="90000"/>
          </a:bodyPr>
          <a:lstStyle/>
          <a:p>
            <a:r>
              <a:rPr lang="en-US" dirty="0"/>
              <a:t>Growing confidence</a:t>
            </a:r>
          </a:p>
        </p:txBody>
      </p:sp>
      <p:sp>
        <p:nvSpPr>
          <p:cNvPr id="3" name="Subtitle 2"/>
          <p:cNvSpPr>
            <a:spLocks noGrp="1"/>
          </p:cNvSpPr>
          <p:nvPr>
            <p:ph type="subTitle" idx="1"/>
          </p:nvPr>
        </p:nvSpPr>
        <p:spPr>
          <a:xfrm>
            <a:off x="1645920" y="2818014"/>
            <a:ext cx="8986058" cy="2439785"/>
          </a:xfrm>
        </p:spPr>
        <p:txBody>
          <a:bodyPr/>
          <a:lstStyle/>
          <a:p>
            <a:pPr marL="342900" indent="-342900" algn="l">
              <a:buFont typeface="Arial" panose="020B0604020202020204" pitchFamily="34" charset="0"/>
              <a:buChar char="•"/>
            </a:pPr>
            <a:r>
              <a:rPr lang="en-US" dirty="0"/>
              <a:t>Believe in yourself</a:t>
            </a:r>
          </a:p>
          <a:p>
            <a:pPr marL="342900" indent="-342900" algn="l">
              <a:buFont typeface="Arial" panose="020B0604020202020204" pitchFamily="34" charset="0"/>
              <a:buChar char="•"/>
            </a:pPr>
            <a:r>
              <a:rPr lang="en-US" dirty="0"/>
              <a:t>Set yourself a challenge ( a goal)</a:t>
            </a:r>
          </a:p>
          <a:p>
            <a:pPr marL="342900" indent="-342900" algn="l">
              <a:buFont typeface="Arial" panose="020B0604020202020204" pitchFamily="34" charset="0"/>
              <a:buChar char="•"/>
            </a:pPr>
            <a:r>
              <a:rPr lang="en-US" dirty="0"/>
              <a:t>Focus on your positives.</a:t>
            </a:r>
          </a:p>
          <a:p>
            <a:pPr marL="342900" indent="-342900" algn="l">
              <a:buFont typeface="Arial" panose="020B0604020202020204" pitchFamily="34" charset="0"/>
              <a:buChar char="•"/>
            </a:pPr>
            <a:r>
              <a:rPr lang="en-US" dirty="0"/>
              <a:t>Take care of yourself.</a:t>
            </a:r>
          </a:p>
          <a:p>
            <a:pPr marL="342900" indent="-342900" algn="l">
              <a:buFont typeface="Arial" panose="020B0604020202020204" pitchFamily="34" charset="0"/>
              <a:buChar char="•"/>
            </a:pPr>
            <a:r>
              <a:rPr lang="en-US" dirty="0"/>
              <a:t>Ask for help from your peers</a:t>
            </a:r>
          </a:p>
          <a:p>
            <a:pPr marL="342900" indent="-342900" algn="l">
              <a:buFont typeface="Arial" panose="020B0604020202020204" pitchFamily="34" charset="0"/>
              <a:buChar char="•"/>
            </a:pPr>
            <a:r>
              <a:rPr lang="en-US" dirty="0"/>
              <a:t>Don’t be afraid to ask questions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55664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76931">
            <a:off x="1167960" y="3951437"/>
            <a:ext cx="3567948" cy="2378631"/>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01705">
            <a:off x="1266633" y="1156884"/>
            <a:ext cx="3231122" cy="2307305"/>
          </a:xfrm>
          <a:prstGeom prst="rect">
            <a:avLst/>
          </a:prstGeom>
          <a:ln>
            <a:noFill/>
          </a:ln>
          <a:effectLst>
            <a:softEdge rad="112500"/>
          </a:effectLst>
        </p:spPr>
      </p:pic>
      <p:sp>
        <p:nvSpPr>
          <p:cNvPr id="2" name="Title 1"/>
          <p:cNvSpPr>
            <a:spLocks noGrp="1"/>
          </p:cNvSpPr>
          <p:nvPr>
            <p:ph type="title"/>
          </p:nvPr>
        </p:nvSpPr>
        <p:spPr>
          <a:xfrm>
            <a:off x="1224391" y="180520"/>
            <a:ext cx="9770533" cy="987879"/>
          </a:xfrm>
        </p:spPr>
        <p:txBody>
          <a:bodyPr>
            <a:normAutofit fontScale="90000"/>
          </a:bodyPr>
          <a:lstStyle/>
          <a:p>
            <a:r>
              <a:rPr lang="en-US" sz="4000" dirty="0"/>
              <a:t>How to get involved in campus activities</a:t>
            </a:r>
            <a:br>
              <a:rPr lang="en-US" dirty="0"/>
            </a:br>
            <a:endParaRPr lang="en-US" dirty="0"/>
          </a:p>
        </p:txBody>
      </p:sp>
      <p:sp>
        <p:nvSpPr>
          <p:cNvPr id="3" name="Content Placeholder 2"/>
          <p:cNvSpPr>
            <a:spLocks noGrp="1"/>
          </p:cNvSpPr>
          <p:nvPr>
            <p:ph idx="1"/>
          </p:nvPr>
        </p:nvSpPr>
        <p:spPr>
          <a:xfrm>
            <a:off x="5546593" y="883253"/>
            <a:ext cx="5758718" cy="5484296"/>
          </a:xfrm>
        </p:spPr>
        <p:txBody>
          <a:bodyPr>
            <a:normAutofit/>
          </a:bodyPr>
          <a:lstStyle/>
          <a:p>
            <a:r>
              <a:rPr lang="en-US" dirty="0">
                <a:solidFill>
                  <a:schemeClr val="tx1"/>
                </a:solidFill>
              </a:rPr>
              <a:t>Check your college web site, social media, ask your advisor about campus events</a:t>
            </a:r>
          </a:p>
          <a:p>
            <a:r>
              <a:rPr lang="en-US" dirty="0">
                <a:solidFill>
                  <a:schemeClr val="tx1"/>
                </a:solidFill>
              </a:rPr>
              <a:t>Join a club or sports </a:t>
            </a:r>
          </a:p>
          <a:p>
            <a:r>
              <a:rPr lang="en-US" dirty="0">
                <a:solidFill>
                  <a:schemeClr val="tx1"/>
                </a:solidFill>
              </a:rPr>
              <a:t>Involvement fairs</a:t>
            </a:r>
          </a:p>
          <a:p>
            <a:r>
              <a:rPr lang="en-US" dirty="0">
                <a:solidFill>
                  <a:schemeClr val="tx1"/>
                </a:solidFill>
              </a:rPr>
              <a:t>Start your own club</a:t>
            </a:r>
          </a:p>
          <a:p>
            <a:r>
              <a:rPr lang="en-US" dirty="0">
                <a:solidFill>
                  <a:schemeClr val="tx1"/>
                </a:solidFill>
              </a:rPr>
              <a:t>Don’t be afraid to reach out for support.</a:t>
            </a:r>
          </a:p>
          <a:p>
            <a:r>
              <a:rPr lang="en-US" dirty="0">
                <a:solidFill>
                  <a:schemeClr val="tx1"/>
                </a:solidFill>
              </a:rPr>
              <a:t>Check out programs that help you go through college</a:t>
            </a:r>
          </a:p>
          <a:p>
            <a:r>
              <a:rPr lang="en-US" dirty="0">
                <a:solidFill>
                  <a:schemeClr val="tx1"/>
                </a:solidFill>
              </a:rPr>
              <a:t>Do volunteer work or work as a student employee.</a:t>
            </a:r>
          </a:p>
          <a:p>
            <a:r>
              <a:rPr lang="en-US" dirty="0">
                <a:solidFill>
                  <a:schemeClr val="tx1"/>
                </a:solidFill>
              </a:rPr>
              <a:t>Hangout with friends to have group studies, lunch breaks, meet with former classmates, instructors, and advisors. Also meet people you don’t know (They can be your new best friend!)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50051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E58B-2F3F-3540-ADB3-4548BC3422B5}"/>
              </a:ext>
            </a:extLst>
          </p:cNvPr>
          <p:cNvSpPr>
            <a:spLocks noGrp="1"/>
          </p:cNvSpPr>
          <p:nvPr>
            <p:ph type="title"/>
          </p:nvPr>
        </p:nvSpPr>
        <p:spPr>
          <a:xfrm>
            <a:off x="2906515" y="282024"/>
            <a:ext cx="6141581" cy="453956"/>
          </a:xfrm>
        </p:spPr>
        <p:txBody>
          <a:bodyPr>
            <a:noAutofit/>
          </a:bodyPr>
          <a:lstStyle/>
          <a:p>
            <a:pPr algn="ctr"/>
            <a:r>
              <a:rPr lang="en-US" sz="3200" dirty="0">
                <a:solidFill>
                  <a:schemeClr val="tx1"/>
                </a:solidFill>
              </a:rPr>
              <a:t>Highline College Campus Life :</a:t>
            </a:r>
          </a:p>
        </p:txBody>
      </p:sp>
      <p:sp>
        <p:nvSpPr>
          <p:cNvPr id="3" name="Content Placeholder 2">
            <a:extLst>
              <a:ext uri="{FF2B5EF4-FFF2-40B4-BE49-F238E27FC236}">
                <a16:creationId xmlns:a16="http://schemas.microsoft.com/office/drawing/2014/main" id="{EF9D82E0-0F94-3745-B8D3-FE862C0BB6B0}"/>
              </a:ext>
            </a:extLst>
          </p:cNvPr>
          <p:cNvSpPr>
            <a:spLocks noGrp="1"/>
          </p:cNvSpPr>
          <p:nvPr>
            <p:ph sz="half" idx="1"/>
          </p:nvPr>
        </p:nvSpPr>
        <p:spPr>
          <a:xfrm>
            <a:off x="1257300" y="836342"/>
            <a:ext cx="4800600" cy="5898996"/>
          </a:xfrm>
        </p:spPr>
        <p:txBody>
          <a:bodyPr>
            <a:noAutofit/>
          </a:bodyPr>
          <a:lstStyle/>
          <a:p>
            <a:pPr marL="342900" indent="-342900"/>
            <a:r>
              <a:rPr lang="en-US" b="1" dirty="0">
                <a:solidFill>
                  <a:schemeClr val="tx1"/>
                </a:solidFill>
              </a:rPr>
              <a:t>Center of Leadership and Service (CLS)</a:t>
            </a:r>
          </a:p>
          <a:p>
            <a:pPr marL="342900" indent="-342900"/>
            <a:r>
              <a:rPr lang="en-US" b="1" dirty="0">
                <a:solidFill>
                  <a:schemeClr val="tx1"/>
                </a:solidFill>
              </a:rPr>
              <a:t>Students Clubs</a:t>
            </a:r>
          </a:p>
          <a:p>
            <a:pPr marL="342900" indent="-342900"/>
            <a:r>
              <a:rPr lang="en-US" b="1" dirty="0">
                <a:solidFill>
                  <a:schemeClr val="tx1"/>
                </a:solidFill>
              </a:rPr>
              <a:t>Multicultural Affairs</a:t>
            </a:r>
          </a:p>
          <a:p>
            <a:pPr marL="342900" indent="-342900"/>
            <a:r>
              <a:rPr lang="en-US" b="1" dirty="0">
                <a:solidFill>
                  <a:schemeClr val="tx1"/>
                </a:solidFill>
              </a:rPr>
              <a:t>ACHIEVE</a:t>
            </a:r>
          </a:p>
          <a:p>
            <a:pPr marL="342900" indent="-342900"/>
            <a:r>
              <a:rPr lang="en-US" b="1" dirty="0">
                <a:solidFill>
                  <a:schemeClr val="tx1"/>
                </a:solidFill>
              </a:rPr>
              <a:t>Bookstore</a:t>
            </a:r>
          </a:p>
          <a:p>
            <a:pPr marL="342900" indent="-342900"/>
            <a:r>
              <a:rPr lang="en-US" b="1" dirty="0">
                <a:solidFill>
                  <a:schemeClr val="tx1"/>
                </a:solidFill>
              </a:rPr>
              <a:t>Career and Student Employment (CASE)</a:t>
            </a:r>
          </a:p>
          <a:p>
            <a:pPr marL="342900" indent="-342900"/>
            <a:r>
              <a:rPr lang="en-US" b="1" dirty="0">
                <a:solidFill>
                  <a:schemeClr val="tx1"/>
                </a:solidFill>
              </a:rPr>
              <a:t>Computer lab</a:t>
            </a:r>
          </a:p>
          <a:p>
            <a:pPr marL="342900" indent="-342900"/>
            <a:r>
              <a:rPr lang="en-US" b="1" dirty="0">
                <a:solidFill>
                  <a:schemeClr val="tx1"/>
                </a:solidFill>
              </a:rPr>
              <a:t>Inter-Cultural Center</a:t>
            </a:r>
          </a:p>
          <a:p>
            <a:pPr marL="342900" indent="-342900"/>
            <a:r>
              <a:rPr lang="en-US" b="1" dirty="0">
                <a:solidFill>
                  <a:schemeClr val="tx1"/>
                </a:solidFill>
              </a:rPr>
              <a:t>Library</a:t>
            </a:r>
          </a:p>
          <a:p>
            <a:pPr marL="342900" indent="-342900"/>
            <a:r>
              <a:rPr lang="en-US" b="1" dirty="0">
                <a:solidFill>
                  <a:schemeClr val="tx1"/>
                </a:solidFill>
              </a:rPr>
              <a:t>Math Resources Center</a:t>
            </a:r>
          </a:p>
          <a:p>
            <a:pPr marL="285750" indent="-285750"/>
            <a:r>
              <a:rPr lang="en-US" b="1" dirty="0">
                <a:solidFill>
                  <a:schemeClr val="tx1"/>
                </a:solidFill>
              </a:rPr>
              <a:t>MESA Program</a:t>
            </a:r>
          </a:p>
          <a:p>
            <a:pPr marL="285750" indent="-285750"/>
            <a:r>
              <a:rPr lang="en-US" b="1" dirty="0">
                <a:solidFill>
                  <a:schemeClr val="tx1"/>
                </a:solidFill>
              </a:rPr>
              <a:t>Tutoring Center</a:t>
            </a:r>
          </a:p>
        </p:txBody>
      </p:sp>
      <p:sp>
        <p:nvSpPr>
          <p:cNvPr id="4" name="Content Placeholder 3">
            <a:extLst>
              <a:ext uri="{FF2B5EF4-FFF2-40B4-BE49-F238E27FC236}">
                <a16:creationId xmlns:a16="http://schemas.microsoft.com/office/drawing/2014/main" id="{85DC95BD-395C-764E-A1BF-81899E203AFF}"/>
              </a:ext>
            </a:extLst>
          </p:cNvPr>
          <p:cNvSpPr>
            <a:spLocks noGrp="1"/>
          </p:cNvSpPr>
          <p:nvPr>
            <p:ph sz="half" idx="2"/>
          </p:nvPr>
        </p:nvSpPr>
        <p:spPr>
          <a:xfrm>
            <a:off x="6647796" y="836341"/>
            <a:ext cx="4800600" cy="6021659"/>
          </a:xfrm>
        </p:spPr>
        <p:txBody>
          <a:bodyPr>
            <a:noAutofit/>
          </a:bodyPr>
          <a:lstStyle/>
          <a:p>
            <a:pPr marL="285750" indent="-285750"/>
            <a:r>
              <a:rPr lang="en-US" b="1" dirty="0">
                <a:solidFill>
                  <a:schemeClr val="tx1"/>
                </a:solidFill>
              </a:rPr>
              <a:t>TRIO Program</a:t>
            </a:r>
          </a:p>
          <a:p>
            <a:pPr marL="285750" indent="-285750"/>
            <a:r>
              <a:rPr lang="en-US" b="1" dirty="0">
                <a:solidFill>
                  <a:schemeClr val="tx1"/>
                </a:solidFill>
              </a:rPr>
              <a:t>Tutor Lab (Get help with Graphic Design)</a:t>
            </a:r>
          </a:p>
          <a:p>
            <a:pPr marL="285750" indent="-285750"/>
            <a:r>
              <a:rPr lang="en-US" b="1" dirty="0">
                <a:solidFill>
                  <a:schemeClr val="tx1"/>
                </a:solidFill>
              </a:rPr>
              <a:t>Veterans Services</a:t>
            </a:r>
          </a:p>
          <a:p>
            <a:pPr marL="285750" indent="-285750"/>
            <a:r>
              <a:rPr lang="en-US" b="1" dirty="0">
                <a:solidFill>
                  <a:schemeClr val="tx1"/>
                </a:solidFill>
              </a:rPr>
              <a:t>Writing Center</a:t>
            </a:r>
          </a:p>
          <a:p>
            <a:pPr marL="285750" indent="-285750"/>
            <a:r>
              <a:rPr lang="en-US" b="1" dirty="0">
                <a:solidFill>
                  <a:schemeClr val="tx1"/>
                </a:solidFill>
              </a:rPr>
              <a:t>First Fridays Institute</a:t>
            </a:r>
          </a:p>
          <a:p>
            <a:pPr marL="285750" indent="-285750"/>
            <a:r>
              <a:rPr lang="en-US" b="1" dirty="0">
                <a:solidFill>
                  <a:schemeClr val="tx1"/>
                </a:solidFill>
              </a:rPr>
              <a:t>Counseling Center</a:t>
            </a:r>
          </a:p>
          <a:p>
            <a:pPr marL="285750" indent="-285750"/>
            <a:r>
              <a:rPr lang="en-US" b="1" dirty="0">
                <a:solidFill>
                  <a:schemeClr val="tx1"/>
                </a:solidFill>
              </a:rPr>
              <a:t>Fitness Center</a:t>
            </a:r>
          </a:p>
          <a:p>
            <a:pPr marL="285750" indent="-285750"/>
            <a:r>
              <a:rPr lang="en-US" b="1" dirty="0">
                <a:solidFill>
                  <a:schemeClr val="tx1"/>
                </a:solidFill>
              </a:rPr>
              <a:t>Performing Arts</a:t>
            </a:r>
          </a:p>
          <a:p>
            <a:pPr marL="285750" indent="-285750"/>
            <a:r>
              <a:rPr lang="en-US" b="1" dirty="0">
                <a:solidFill>
                  <a:schemeClr val="tx1"/>
                </a:solidFill>
              </a:rPr>
              <a:t>Student Government</a:t>
            </a:r>
          </a:p>
          <a:p>
            <a:pPr marL="285750" indent="-285750"/>
            <a:r>
              <a:rPr lang="en-US" b="1" dirty="0">
                <a:solidFill>
                  <a:schemeClr val="tx1"/>
                </a:solidFill>
              </a:rPr>
              <a:t>The </a:t>
            </a:r>
            <a:r>
              <a:rPr lang="en-US" b="1" dirty="0" err="1">
                <a:solidFill>
                  <a:schemeClr val="tx1"/>
                </a:solidFill>
              </a:rPr>
              <a:t>Thunderword</a:t>
            </a:r>
            <a:r>
              <a:rPr lang="en-US" b="1" dirty="0">
                <a:solidFill>
                  <a:schemeClr val="tx1"/>
                </a:solidFill>
              </a:rPr>
              <a:t> (Student Newspaper) </a:t>
            </a:r>
          </a:p>
          <a:p>
            <a:pPr marL="285750" indent="-285750"/>
            <a:r>
              <a:rPr lang="en-US" b="1" dirty="0">
                <a:solidFill>
                  <a:schemeClr val="tx1"/>
                </a:solidFill>
              </a:rPr>
              <a:t>Advising</a:t>
            </a:r>
          </a:p>
          <a:p>
            <a:pPr marL="285750" indent="-285750"/>
            <a:r>
              <a:rPr lang="en-US" b="1" dirty="0">
                <a:solidFill>
                  <a:schemeClr val="tx1"/>
                </a:solidFill>
              </a:rPr>
              <a:t>Food Pantry </a:t>
            </a:r>
            <a:r>
              <a:rPr lang="en-US" sz="1800" b="1" dirty="0">
                <a:solidFill>
                  <a:schemeClr val="tx1"/>
                </a:solidFill>
              </a:rPr>
              <a:t>and more …</a:t>
            </a:r>
          </a:p>
        </p:txBody>
      </p:sp>
    </p:spTree>
    <p:extLst>
      <p:ext uri="{BB962C8B-B14F-4D97-AF65-F5344CB8AC3E}">
        <p14:creationId xmlns:p14="http://schemas.microsoft.com/office/powerpoint/2010/main" val="275784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2657-4AAB-3545-AFED-0CE80B4335FE}"/>
              </a:ext>
            </a:extLst>
          </p:cNvPr>
          <p:cNvSpPr>
            <a:spLocks noGrp="1"/>
          </p:cNvSpPr>
          <p:nvPr>
            <p:ph type="title"/>
          </p:nvPr>
        </p:nvSpPr>
        <p:spPr>
          <a:xfrm>
            <a:off x="2020576" y="382385"/>
            <a:ext cx="8539093" cy="732736"/>
          </a:xfrm>
        </p:spPr>
        <p:txBody>
          <a:bodyPr>
            <a:normAutofit/>
          </a:bodyPr>
          <a:lstStyle/>
          <a:p>
            <a:r>
              <a:rPr lang="en-US" sz="3600" dirty="0"/>
              <a:t>Highline College students clubs:</a:t>
            </a:r>
          </a:p>
        </p:txBody>
      </p:sp>
      <p:sp>
        <p:nvSpPr>
          <p:cNvPr id="3" name="Content Placeholder 2">
            <a:extLst>
              <a:ext uri="{FF2B5EF4-FFF2-40B4-BE49-F238E27FC236}">
                <a16:creationId xmlns:a16="http://schemas.microsoft.com/office/drawing/2014/main" id="{3746B770-2762-E944-B9DF-14CF3399C3A6}"/>
              </a:ext>
            </a:extLst>
          </p:cNvPr>
          <p:cNvSpPr>
            <a:spLocks noGrp="1"/>
          </p:cNvSpPr>
          <p:nvPr>
            <p:ph sz="half" idx="1"/>
          </p:nvPr>
        </p:nvSpPr>
        <p:spPr>
          <a:xfrm>
            <a:off x="1257300" y="1115121"/>
            <a:ext cx="4675149" cy="5497551"/>
          </a:xfrm>
        </p:spPr>
        <p:txBody>
          <a:bodyPr>
            <a:normAutofit fontScale="85000" lnSpcReduction="20000"/>
          </a:bodyPr>
          <a:lstStyle/>
          <a:p>
            <a:pPr marL="0" indent="0">
              <a:buNone/>
            </a:pPr>
            <a:r>
              <a:rPr lang="en-US" b="1" dirty="0">
                <a:solidFill>
                  <a:schemeClr val="tx1"/>
                </a:solidFill>
              </a:rPr>
              <a:t>• Anime Club</a:t>
            </a:r>
          </a:p>
          <a:p>
            <a:pPr marL="0" indent="0">
              <a:buNone/>
            </a:pPr>
            <a:r>
              <a:rPr lang="en-US" b="1" dirty="0">
                <a:solidFill>
                  <a:schemeClr val="tx1"/>
                </a:solidFill>
              </a:rPr>
              <a:t>• Cooking Club</a:t>
            </a:r>
          </a:p>
          <a:p>
            <a:pPr marL="0" indent="0">
              <a:buNone/>
            </a:pPr>
            <a:r>
              <a:rPr lang="en-US" b="1" dirty="0">
                <a:solidFill>
                  <a:schemeClr val="tx1"/>
                </a:solidFill>
              </a:rPr>
              <a:t>• Arabic Club</a:t>
            </a:r>
          </a:p>
          <a:p>
            <a:pPr marL="0" indent="0">
              <a:buNone/>
            </a:pPr>
            <a:r>
              <a:rPr lang="en-US" b="1" dirty="0">
                <a:solidFill>
                  <a:schemeClr val="tx1"/>
                </a:solidFill>
              </a:rPr>
              <a:t>• CRU Club</a:t>
            </a:r>
          </a:p>
          <a:p>
            <a:pPr marL="0" indent="0">
              <a:buNone/>
            </a:pPr>
            <a:r>
              <a:rPr lang="en-US" b="1" dirty="0">
                <a:solidFill>
                  <a:schemeClr val="tx1"/>
                </a:solidFill>
              </a:rPr>
              <a:t>• Archaeologist Anonymous</a:t>
            </a:r>
          </a:p>
          <a:p>
            <a:pPr marL="0" indent="0">
              <a:buNone/>
            </a:pPr>
            <a:r>
              <a:rPr lang="en-US" b="1" dirty="0">
                <a:solidFill>
                  <a:schemeClr val="tx1"/>
                </a:solidFill>
              </a:rPr>
              <a:t>• Cyber Threat Intelligence Club</a:t>
            </a:r>
          </a:p>
          <a:p>
            <a:pPr marL="0" indent="0">
              <a:buNone/>
            </a:pPr>
            <a:r>
              <a:rPr lang="en-US" b="1" dirty="0">
                <a:solidFill>
                  <a:schemeClr val="tx1"/>
                </a:solidFill>
              </a:rPr>
              <a:t>• (The) Artist Collective</a:t>
            </a:r>
          </a:p>
          <a:p>
            <a:pPr marL="0" indent="0">
              <a:buNone/>
            </a:pPr>
            <a:r>
              <a:rPr lang="en-US" b="1" dirty="0">
                <a:solidFill>
                  <a:schemeClr val="tx1"/>
                </a:solidFill>
              </a:rPr>
              <a:t>• Highline Mass Choir</a:t>
            </a:r>
          </a:p>
          <a:p>
            <a:pPr marL="0" indent="0">
              <a:buNone/>
            </a:pPr>
            <a:r>
              <a:rPr lang="en-US" b="1" dirty="0">
                <a:solidFill>
                  <a:schemeClr val="tx1"/>
                </a:solidFill>
              </a:rPr>
              <a:t>• Bhutanese Student Club</a:t>
            </a:r>
          </a:p>
          <a:p>
            <a:pPr marL="0" indent="0">
              <a:buNone/>
            </a:pPr>
            <a:r>
              <a:rPr lang="en-US" b="1" dirty="0">
                <a:solidFill>
                  <a:schemeClr val="tx1"/>
                </a:solidFill>
              </a:rPr>
              <a:t>• Latin X Student Association</a:t>
            </a:r>
          </a:p>
          <a:p>
            <a:pPr marL="0" indent="0">
              <a:buNone/>
            </a:pPr>
            <a:r>
              <a:rPr lang="en-US" b="1" dirty="0">
                <a:solidFill>
                  <a:schemeClr val="tx1"/>
                </a:solidFill>
              </a:rPr>
              <a:t>• Black Student Union</a:t>
            </a:r>
          </a:p>
          <a:p>
            <a:pPr marL="0" indent="0">
              <a:buNone/>
            </a:pPr>
            <a:r>
              <a:rPr lang="en-US" b="1" dirty="0">
                <a:solidFill>
                  <a:schemeClr val="tx1"/>
                </a:solidFill>
              </a:rPr>
              <a:t>• Non-Traditional Student Club</a:t>
            </a:r>
          </a:p>
          <a:p>
            <a:pPr marL="0" indent="0">
              <a:buNone/>
            </a:pPr>
            <a:r>
              <a:rPr lang="en-US" b="1" dirty="0">
                <a:solidFill>
                  <a:schemeClr val="tx1"/>
                </a:solidFill>
              </a:rPr>
              <a:t>• Book sharing Club</a:t>
            </a:r>
          </a:p>
          <a:p>
            <a:pPr marL="0" indent="0">
              <a:buNone/>
            </a:pPr>
            <a:r>
              <a:rPr lang="en-US" b="1" dirty="0">
                <a:solidFill>
                  <a:schemeClr val="tx1"/>
                </a:solidFill>
              </a:rPr>
              <a:t>• Pacific Islanders</a:t>
            </a:r>
          </a:p>
          <a:p>
            <a:pPr marL="0" indent="0">
              <a:buNone/>
            </a:pPr>
            <a:r>
              <a:rPr lang="en-US" b="1" dirty="0">
                <a:solidFill>
                  <a:schemeClr val="tx1"/>
                </a:solidFill>
              </a:rPr>
              <a:t>• Biology Club **</a:t>
            </a:r>
          </a:p>
          <a:p>
            <a:pPr marL="0" indent="0">
              <a:buNone/>
            </a:pPr>
            <a:r>
              <a:rPr lang="en-US" b="1" dirty="0">
                <a:solidFill>
                  <a:schemeClr val="tx1"/>
                </a:solidFill>
              </a:rPr>
              <a:t>• Permaculture Club</a:t>
            </a:r>
          </a:p>
          <a:p>
            <a:pPr marL="0" indent="0">
              <a:buNone/>
            </a:pPr>
            <a:r>
              <a:rPr lang="en-US" b="1" dirty="0">
                <a:solidFill>
                  <a:schemeClr val="tx1"/>
                </a:solidFill>
              </a:rPr>
              <a:t>• Calligraphy Club• </a:t>
            </a:r>
          </a:p>
          <a:p>
            <a:pPr marL="0" indent="0">
              <a:buNone/>
            </a:pPr>
            <a:endParaRPr lang="en-US" dirty="0"/>
          </a:p>
        </p:txBody>
      </p:sp>
      <p:sp>
        <p:nvSpPr>
          <p:cNvPr id="4" name="Content Placeholder 3">
            <a:extLst>
              <a:ext uri="{FF2B5EF4-FFF2-40B4-BE49-F238E27FC236}">
                <a16:creationId xmlns:a16="http://schemas.microsoft.com/office/drawing/2014/main" id="{7BEB7078-DF5A-A94C-9429-11C319AA0A86}"/>
              </a:ext>
            </a:extLst>
          </p:cNvPr>
          <p:cNvSpPr>
            <a:spLocks noGrp="1"/>
          </p:cNvSpPr>
          <p:nvPr>
            <p:ph sz="half" idx="2"/>
          </p:nvPr>
        </p:nvSpPr>
        <p:spPr>
          <a:xfrm>
            <a:off x="6647796" y="1115121"/>
            <a:ext cx="4800600" cy="5497551"/>
          </a:xfrm>
        </p:spPr>
        <p:txBody>
          <a:bodyPr>
            <a:normAutofit fontScale="85000" lnSpcReduction="20000"/>
          </a:bodyPr>
          <a:lstStyle/>
          <a:p>
            <a:pPr marL="0" indent="0">
              <a:buNone/>
            </a:pPr>
            <a:r>
              <a:rPr lang="en-US" b="1" dirty="0">
                <a:solidFill>
                  <a:schemeClr val="tx1"/>
                </a:solidFill>
              </a:rPr>
              <a:t>• Space Jam</a:t>
            </a:r>
          </a:p>
          <a:p>
            <a:pPr marL="0" indent="0">
              <a:buNone/>
            </a:pPr>
            <a:r>
              <a:rPr lang="en-US" b="1" dirty="0">
                <a:solidFill>
                  <a:schemeClr val="tx1"/>
                </a:solidFill>
              </a:rPr>
              <a:t>• Chess / Go Club **</a:t>
            </a:r>
          </a:p>
          <a:p>
            <a:pPr marL="0" indent="0">
              <a:buNone/>
            </a:pPr>
            <a:r>
              <a:rPr lang="en-US" b="1" dirty="0">
                <a:solidFill>
                  <a:schemeClr val="tx1"/>
                </a:solidFill>
              </a:rPr>
              <a:t>• Veterans Club</a:t>
            </a:r>
          </a:p>
          <a:p>
            <a:pPr marL="0" indent="0">
              <a:buNone/>
            </a:pPr>
            <a:r>
              <a:rPr lang="en-US" b="1" dirty="0">
                <a:solidFill>
                  <a:schemeClr val="tx1"/>
                </a:solidFill>
              </a:rPr>
              <a:t>• Computer Science Club</a:t>
            </a:r>
          </a:p>
          <a:p>
            <a:pPr marL="0" indent="0">
              <a:buNone/>
            </a:pPr>
            <a:r>
              <a:rPr lang="en-US" b="1" dirty="0">
                <a:solidFill>
                  <a:schemeClr val="tx1"/>
                </a:solidFill>
              </a:rPr>
              <a:t> • Dance Club</a:t>
            </a:r>
          </a:p>
          <a:p>
            <a:pPr marL="0" indent="0">
              <a:buNone/>
            </a:pPr>
            <a:r>
              <a:rPr lang="en-US" b="1" dirty="0">
                <a:solidFill>
                  <a:schemeClr val="tx1"/>
                </a:solidFill>
              </a:rPr>
              <a:t> • Entrepreneurship Club **</a:t>
            </a:r>
          </a:p>
          <a:p>
            <a:pPr marL="0" indent="0">
              <a:buNone/>
            </a:pPr>
            <a:r>
              <a:rPr lang="en-US" b="1" dirty="0">
                <a:solidFill>
                  <a:schemeClr val="tx1"/>
                </a:solidFill>
              </a:rPr>
              <a:t> • Game Club</a:t>
            </a:r>
          </a:p>
          <a:p>
            <a:pPr marL="0" indent="0">
              <a:buNone/>
            </a:pPr>
            <a:r>
              <a:rPr lang="en-US" b="1" dirty="0">
                <a:solidFill>
                  <a:schemeClr val="tx1"/>
                </a:solidFill>
              </a:rPr>
              <a:t> • Momma's Club Goal Digger</a:t>
            </a:r>
          </a:p>
          <a:p>
            <a:pPr marL="0" indent="0">
              <a:buNone/>
            </a:pPr>
            <a:r>
              <a:rPr lang="en-US" b="1" dirty="0">
                <a:solidFill>
                  <a:schemeClr val="tx1"/>
                </a:solidFill>
              </a:rPr>
              <a:t> • HC Bicycle Club</a:t>
            </a:r>
          </a:p>
          <a:p>
            <a:pPr marL="0" indent="0">
              <a:buNone/>
            </a:pPr>
            <a:r>
              <a:rPr lang="en-US" b="1" dirty="0">
                <a:solidFill>
                  <a:schemeClr val="tx1"/>
                </a:solidFill>
              </a:rPr>
              <a:t> • Health &amp; Happiness Club</a:t>
            </a:r>
          </a:p>
          <a:p>
            <a:pPr marL="0" indent="0">
              <a:buNone/>
            </a:pPr>
            <a:r>
              <a:rPr lang="en-US" b="1" dirty="0">
                <a:solidFill>
                  <a:schemeClr val="tx1"/>
                </a:solidFill>
              </a:rPr>
              <a:t> • Highline College Conservatives</a:t>
            </a:r>
          </a:p>
          <a:p>
            <a:pPr marL="0" indent="0">
              <a:buNone/>
            </a:pPr>
            <a:r>
              <a:rPr lang="en-US" b="1" dirty="0">
                <a:solidFill>
                  <a:schemeClr val="tx1"/>
                </a:solidFill>
              </a:rPr>
              <a:t> • Highline Table Tennis Club</a:t>
            </a:r>
          </a:p>
          <a:p>
            <a:pPr marL="0" indent="0">
              <a:buNone/>
            </a:pPr>
            <a:r>
              <a:rPr lang="en-US" b="1" dirty="0">
                <a:solidFill>
                  <a:schemeClr val="tx1"/>
                </a:solidFill>
              </a:rPr>
              <a:t> • Highline Underground Open Mic Club **</a:t>
            </a:r>
          </a:p>
          <a:p>
            <a:pPr marL="0" indent="0">
              <a:buNone/>
            </a:pPr>
            <a:r>
              <a:rPr lang="en-US" b="1" dirty="0">
                <a:solidFill>
                  <a:schemeClr val="tx1"/>
                </a:solidFill>
              </a:rPr>
              <a:t> • #Horror Life Club</a:t>
            </a:r>
          </a:p>
          <a:p>
            <a:pPr marL="0" indent="0">
              <a:buNone/>
            </a:pPr>
            <a:r>
              <a:rPr lang="en-US" b="1" dirty="0">
                <a:solidFill>
                  <a:schemeClr val="tx1"/>
                </a:solidFill>
              </a:rPr>
              <a:t> • Hospitality &amp; Tourism Management Students Association</a:t>
            </a:r>
          </a:p>
          <a:p>
            <a:pPr marL="0" indent="0">
              <a:buNone/>
            </a:pPr>
            <a:r>
              <a:rPr lang="en-US" b="1" dirty="0">
                <a:solidFill>
                  <a:schemeClr val="tx1"/>
                </a:solidFill>
              </a:rPr>
              <a:t>• Snowboarding Club</a:t>
            </a:r>
          </a:p>
          <a:p>
            <a:pPr marL="0" indent="0">
              <a:buNone/>
            </a:pPr>
            <a:endParaRPr lang="en-US" dirty="0"/>
          </a:p>
        </p:txBody>
      </p:sp>
    </p:spTree>
    <p:extLst>
      <p:ext uri="{BB962C8B-B14F-4D97-AF65-F5344CB8AC3E}">
        <p14:creationId xmlns:p14="http://schemas.microsoft.com/office/powerpoint/2010/main" val="304655043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1922</TotalTime>
  <Words>911</Words>
  <Application>Microsoft Macintosh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Gill Sans MT</vt:lpstr>
      <vt:lpstr>Impact</vt:lpstr>
      <vt:lpstr>Wingdings</vt:lpstr>
      <vt:lpstr>Badge</vt:lpstr>
      <vt:lpstr>How to develop your leadership skills through campus life  </vt:lpstr>
      <vt:lpstr>What is leadership?</vt:lpstr>
      <vt:lpstr>Why leadership is important ?</vt:lpstr>
      <vt:lpstr> Facing fears and growing confidence  </vt:lpstr>
      <vt:lpstr>Facing fears</vt:lpstr>
      <vt:lpstr>Growing confidence</vt:lpstr>
      <vt:lpstr>How to get involved in campus activities </vt:lpstr>
      <vt:lpstr>Highline College Campus Life :</vt:lpstr>
      <vt:lpstr>Highline College students clubs:</vt:lpstr>
      <vt:lpstr>Julliannea’s experience at Highline </vt:lpstr>
      <vt:lpstr>Michael’s campus life experience</vt:lpstr>
      <vt:lpstr>Michael’s campus life experience</vt:lpstr>
      <vt:lpstr> Vivica Black</vt:lpstr>
      <vt:lpstr>How to make the most of your campus experience</vt:lpstr>
      <vt:lpstr>PowerPoint Presentation</vt:lpstr>
      <vt:lpstr>Thank you!</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develop your leadership skills through campus life .</dc:title>
  <dc:creator>Michael J. Zunick</dc:creator>
  <cp:lastModifiedBy>Matsyuk, Tetyana</cp:lastModifiedBy>
  <cp:revision>85</cp:revision>
  <cp:lastPrinted>2018-10-03T21:50:58Z</cp:lastPrinted>
  <dcterms:created xsi:type="dcterms:W3CDTF">2018-05-16T21:27:21Z</dcterms:created>
  <dcterms:modified xsi:type="dcterms:W3CDTF">2018-10-11T02:14:07Z</dcterms:modified>
</cp:coreProperties>
</file>